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slide" Target="slides/slide20.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Source: https://www.researchgate.net/publication/228842923_Whipple_Exploring_the_Solar_System_Beyond_Neptune_Using_a_Survey_for_Occultations_of_Bright_Stars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Source: https://www.researchgate.net/publication/228842923_Whipple_Exploring_the_Solar_System_Beyond_Neptune_Using_a_Survey_for_Occultations_of_Bright_Stars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Sources: https://www.spiedigitallibrary.org/conference-proceedings-of-spie/8146/814612/Laboratory-prototype-camera-for-the-Whipple-Mission--a-mission/10.1117/12.894626.full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Sources: https://www.spiedigitallibrary.org/conference-proceedings-of-spie/8146/814612/Laboratory-prototype-camera-for-the-Whipple-Mission--a-mission/10.1117/12.894626.full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Source: http://slideplayer.com/slide/768360/2/images/9/Evolution+of+the+Solar+System.jpg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Source: https://www.cfa.harvard.edu/news/2011-13</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Source: https://www.cfa.harvard.edu/news/2011-13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Image Source: http://www.esa.int/var/esa/storage/images/esa_multimedia/images/2014/12/kuiper_belt_and_oort_cloud_in_context/15106869-1-eng-GB/Kuiper_Belt_and_Oort_Cloud_in_context.jpg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Image Source: </a:t>
            </a:r>
            <a:r>
              <a:rPr lang="en"/>
              <a:t>Laboratory prototype camera for the Whipple Mission: a mission to detect and categorize small objects in our solar system (Kenter)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Shape 54"/>
          <p:cNvSpPr txBox="1"/>
          <p:nvPr>
            <p:ph type="ctrTitle"/>
          </p:nvPr>
        </p:nvSpPr>
        <p:spPr>
          <a:xfrm>
            <a:off x="1760808" y="3090900"/>
            <a:ext cx="8520600" cy="2052600"/>
          </a:xfrm>
          <a:prstGeom prst="rect">
            <a:avLst/>
          </a:prstGeom>
        </p:spPr>
        <p:txBody>
          <a:bodyPr anchorCtr="0" anchor="b" bIns="91425" lIns="91425" rIns="91425" wrap="square" tIns="91425">
            <a:noAutofit/>
          </a:bodyPr>
          <a:lstStyle/>
          <a:p>
            <a:pPr lvl="0">
              <a:spcBef>
                <a:spcPts val="0"/>
              </a:spcBef>
              <a:buNone/>
            </a:pPr>
            <a:r>
              <a:rPr lang="en" sz="2600">
                <a:solidFill>
                  <a:srgbClr val="FFFFFF"/>
                </a:solidFill>
              </a:rPr>
              <a:t>Maulin Hemani, Sam Remler, Wyatt Cook</a:t>
            </a:r>
          </a:p>
        </p:txBody>
      </p:sp>
      <p:sp>
        <p:nvSpPr>
          <p:cNvPr id="55" name="Shape 55"/>
          <p:cNvSpPr txBox="1"/>
          <p:nvPr>
            <p:ph idx="1" type="subTitle"/>
          </p:nvPr>
        </p:nvSpPr>
        <p:spPr>
          <a:xfrm>
            <a:off x="311700" y="2834125"/>
            <a:ext cx="8520600" cy="7926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56" name="Shape 56"/>
          <p:cNvPicPr preferRelativeResize="0"/>
          <p:nvPr/>
        </p:nvPicPr>
        <p:blipFill>
          <a:blip r:embed="rId4">
            <a:alphaModFix/>
          </a:blip>
          <a:stretch>
            <a:fillRect/>
          </a:stretch>
        </p:blipFill>
        <p:spPr>
          <a:xfrm>
            <a:off x="0" y="1495350"/>
            <a:ext cx="9144000" cy="203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Shape 11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solidFill>
                  <a:srgbClr val="FFFFFF"/>
                </a:solidFill>
              </a:rPr>
              <a:t>See more stars</a:t>
            </a:r>
          </a:p>
        </p:txBody>
      </p:sp>
      <p:sp>
        <p:nvSpPr>
          <p:cNvPr id="114" name="Shape 114"/>
          <p:cNvSpPr txBox="1"/>
          <p:nvPr>
            <p:ph idx="1" type="body"/>
          </p:nvPr>
        </p:nvSpPr>
        <p:spPr>
          <a:xfrm>
            <a:off x="311700" y="1152475"/>
            <a:ext cx="4209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Clr>
                <a:srgbClr val="FFFFFF"/>
              </a:buClr>
              <a:buChar char="●"/>
            </a:pPr>
            <a:r>
              <a:rPr lang="en">
                <a:solidFill>
                  <a:srgbClr val="FFFFFF"/>
                </a:solidFill>
              </a:rPr>
              <a:t>The telescope will have three frequency modes: 5 Hz, 10 Hz, and 40 Hz</a:t>
            </a:r>
          </a:p>
          <a:p>
            <a:pPr indent="-342900" lvl="0" marL="457200" rtl="0">
              <a:spcBef>
                <a:spcPts val="0"/>
              </a:spcBef>
              <a:spcAft>
                <a:spcPts val="0"/>
              </a:spcAft>
              <a:buClr>
                <a:srgbClr val="FFFFFF"/>
              </a:buClr>
              <a:buChar char="●"/>
            </a:pPr>
            <a:r>
              <a:rPr lang="en">
                <a:solidFill>
                  <a:srgbClr val="FFFFFF"/>
                </a:solidFill>
              </a:rPr>
              <a:t>80,000 stars at 5 Hz</a:t>
            </a:r>
          </a:p>
          <a:p>
            <a:pPr indent="-342900" lvl="0" marL="457200" rtl="0">
              <a:spcBef>
                <a:spcPts val="0"/>
              </a:spcBef>
              <a:spcAft>
                <a:spcPts val="0"/>
              </a:spcAft>
              <a:buClr>
                <a:srgbClr val="FFFFFF"/>
              </a:buClr>
              <a:buChar char="●"/>
            </a:pPr>
            <a:r>
              <a:rPr lang="en">
                <a:solidFill>
                  <a:srgbClr val="FFFFFF"/>
                </a:solidFill>
              </a:rPr>
              <a:t>40,000 stars at 10 Hz</a:t>
            </a:r>
          </a:p>
          <a:p>
            <a:pPr indent="-342900" lvl="0" marL="457200" rtl="0">
              <a:spcBef>
                <a:spcPts val="0"/>
              </a:spcBef>
              <a:spcAft>
                <a:spcPts val="0"/>
              </a:spcAft>
              <a:buClr>
                <a:srgbClr val="FFFFFF"/>
              </a:buClr>
              <a:buChar char="●"/>
            </a:pPr>
            <a:r>
              <a:rPr lang="en">
                <a:solidFill>
                  <a:srgbClr val="FFFFFF"/>
                </a:solidFill>
              </a:rPr>
              <a:t>10,000 stars at 40 Hz</a:t>
            </a:r>
          </a:p>
          <a:p>
            <a:pPr indent="-342900" lvl="0" marL="457200" rtl="0">
              <a:spcBef>
                <a:spcPts val="0"/>
              </a:spcBef>
              <a:buClr>
                <a:srgbClr val="FFFFFF"/>
              </a:buClr>
              <a:buChar char="●"/>
            </a:pPr>
            <a:r>
              <a:rPr lang="en">
                <a:solidFill>
                  <a:srgbClr val="FFFFFF"/>
                </a:solidFill>
              </a:rPr>
              <a:t>Different stars detectable at different frequencies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Shape 11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solidFill>
                  <a:srgbClr val="FFFFFF"/>
                </a:solidFill>
              </a:rPr>
              <a:t>Other Applications of this Technology</a:t>
            </a:r>
          </a:p>
        </p:txBody>
      </p:sp>
      <p:sp>
        <p:nvSpPr>
          <p:cNvPr id="120" name="Shape 12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Clr>
                <a:srgbClr val="FFFFFF"/>
              </a:buClr>
            </a:pPr>
            <a:r>
              <a:rPr lang="en">
                <a:solidFill>
                  <a:srgbClr val="FFFFFF"/>
                </a:solidFill>
              </a:rPr>
              <a:t>Improve telescope technology we are using on Earth and on Hubble</a:t>
            </a:r>
          </a:p>
          <a:p>
            <a:pPr indent="-317500" lvl="1" marL="1371600" rtl="0">
              <a:spcBef>
                <a:spcPts val="0"/>
              </a:spcBef>
              <a:spcAft>
                <a:spcPts val="0"/>
              </a:spcAft>
              <a:buClr>
                <a:srgbClr val="FFFFFF"/>
              </a:buClr>
            </a:pPr>
            <a:r>
              <a:rPr lang="en">
                <a:solidFill>
                  <a:srgbClr val="FFFFFF"/>
                </a:solidFill>
              </a:rPr>
              <a:t>Taiwanese Astronomical Occultation Survey</a:t>
            </a:r>
            <a:br>
              <a:rPr lang="en">
                <a:solidFill>
                  <a:srgbClr val="FFFFFF"/>
                </a:solidFill>
              </a:rPr>
            </a:br>
          </a:p>
          <a:p>
            <a:pPr indent="-342900" lvl="0" marL="457200" rtl="0">
              <a:spcBef>
                <a:spcPts val="0"/>
              </a:spcBef>
              <a:spcAft>
                <a:spcPts val="0"/>
              </a:spcAft>
              <a:buClr>
                <a:srgbClr val="FFFFFF"/>
              </a:buClr>
            </a:pPr>
            <a:r>
              <a:rPr lang="en">
                <a:solidFill>
                  <a:srgbClr val="FFFFFF"/>
                </a:solidFill>
              </a:rPr>
              <a:t>See more going on in the outer solar system, from Earth</a:t>
            </a:r>
            <a:br>
              <a:rPr lang="en">
                <a:solidFill>
                  <a:srgbClr val="FFFFFF"/>
                </a:solidFill>
              </a:rPr>
            </a:br>
          </a:p>
          <a:p>
            <a:pPr indent="-342900" lvl="0" marL="457200" rtl="0">
              <a:spcBef>
                <a:spcPts val="0"/>
              </a:spcBef>
              <a:spcAft>
                <a:spcPts val="0"/>
              </a:spcAft>
              <a:buClr>
                <a:srgbClr val="FFFFFF"/>
              </a:buClr>
            </a:pPr>
            <a:r>
              <a:rPr lang="en">
                <a:solidFill>
                  <a:srgbClr val="FFFFFF"/>
                </a:solidFill>
              </a:rPr>
              <a:t>Help us become less reliant on light for our looks into the solar system</a:t>
            </a:r>
            <a:br>
              <a:rPr lang="en">
                <a:solidFill>
                  <a:srgbClr val="FFFFFF"/>
                </a:solidFill>
              </a:rPr>
            </a:br>
          </a:p>
          <a:p>
            <a:pPr indent="-342900" lvl="0" marL="457200" rtl="0">
              <a:spcBef>
                <a:spcPts val="0"/>
              </a:spcBef>
              <a:buClr>
                <a:srgbClr val="FFFFFF"/>
              </a:buClr>
            </a:pPr>
            <a:r>
              <a:rPr lang="en">
                <a:solidFill>
                  <a:srgbClr val="FFFFFF"/>
                </a:solidFill>
              </a:rPr>
              <a:t>Potentially will make way into mainstream cameras for better focal depth in typical pictures.  </a:t>
            </a:r>
          </a:p>
          <a:p>
            <a:pPr lvl="0" rtl="0">
              <a:spcBef>
                <a:spcPts val="0"/>
              </a:spcBef>
              <a:buNone/>
            </a:pPr>
            <a:r>
              <a:t/>
            </a:r>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4" name="Shape 124"/>
        <p:cNvGrpSpPr/>
        <p:nvPr/>
      </p:nvGrpSpPr>
      <p:grpSpPr>
        <a:xfrm>
          <a:off x="0" y="0"/>
          <a:ext cx="0" cy="0"/>
          <a:chOff x="0" y="0"/>
          <a:chExt cx="0" cy="0"/>
        </a:xfrm>
      </p:grpSpPr>
      <p:sp>
        <p:nvSpPr>
          <p:cNvPr id="125" name="Shape 12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solidFill>
                  <a:srgbClr val="FFFFFF"/>
                </a:solidFill>
              </a:rPr>
              <a:t>Key Components of Whipple </a:t>
            </a:r>
          </a:p>
        </p:txBody>
      </p:sp>
      <p:sp>
        <p:nvSpPr>
          <p:cNvPr id="126" name="Shape 12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solidFill>
                  <a:srgbClr val="FFFFFF"/>
                </a:solidFill>
              </a:rPr>
              <a:t>The Whipple Spacecraft will include:</a:t>
            </a:r>
          </a:p>
          <a:p>
            <a:pPr indent="-342900" lvl="0" marL="914400" rtl="0">
              <a:spcBef>
                <a:spcPts val="0"/>
              </a:spcBef>
              <a:spcAft>
                <a:spcPts val="0"/>
              </a:spcAft>
              <a:buClr>
                <a:srgbClr val="FFFFFF"/>
              </a:buClr>
              <a:buChar char="●"/>
            </a:pPr>
            <a:r>
              <a:rPr lang="en">
                <a:solidFill>
                  <a:srgbClr val="FFFFFF"/>
                </a:solidFill>
              </a:rPr>
              <a:t>The Telescope</a:t>
            </a:r>
            <a:br>
              <a:rPr lang="en">
                <a:solidFill>
                  <a:srgbClr val="FFFFFF"/>
                </a:solidFill>
              </a:rPr>
            </a:br>
          </a:p>
          <a:p>
            <a:pPr indent="-342900" lvl="0" marL="914400" rtl="0">
              <a:spcBef>
                <a:spcPts val="0"/>
              </a:spcBef>
              <a:spcAft>
                <a:spcPts val="0"/>
              </a:spcAft>
              <a:buClr>
                <a:srgbClr val="FFFFFF"/>
              </a:buClr>
              <a:buChar char="●"/>
            </a:pPr>
            <a:r>
              <a:rPr lang="en">
                <a:solidFill>
                  <a:srgbClr val="FFFFFF"/>
                </a:solidFill>
              </a:rPr>
              <a:t>Very large camera + imagers</a:t>
            </a:r>
            <a:br>
              <a:rPr lang="en">
                <a:solidFill>
                  <a:srgbClr val="FFFFFF"/>
                </a:solidFill>
              </a:rPr>
            </a:br>
          </a:p>
          <a:p>
            <a:pPr indent="-342900" lvl="0" marL="914400" rtl="0">
              <a:spcBef>
                <a:spcPts val="0"/>
              </a:spcBef>
              <a:buClr>
                <a:srgbClr val="FFFFFF"/>
              </a:buClr>
              <a:buChar char="●"/>
            </a:pPr>
            <a:r>
              <a:rPr lang="en">
                <a:solidFill>
                  <a:srgbClr val="FFFFFF"/>
                </a:solidFill>
              </a:rPr>
              <a:t>Telecom Components</a:t>
            </a:r>
          </a:p>
          <a:p>
            <a:pPr lvl="0" rtl="0">
              <a:spcBef>
                <a:spcPts val="0"/>
              </a:spcBef>
              <a:buNone/>
            </a:pPr>
            <a:r>
              <a:rPr lang="en">
                <a:solidFill>
                  <a:srgbClr val="FFFFFF"/>
                </a:solidFill>
              </a:rPr>
              <a:t>Too early in the process for concrete plans of the spacecraft</a:t>
            </a:r>
          </a:p>
          <a:p>
            <a:pPr lvl="0" rtl="0">
              <a:spcBef>
                <a:spcPts val="0"/>
              </a:spcBef>
              <a:buNone/>
            </a:pPr>
            <a:br>
              <a:rPr lang="en">
                <a:solidFill>
                  <a:srgbClr val="FFFFFF"/>
                </a:solidFill>
              </a:rPr>
            </a:br>
          </a:p>
          <a:p>
            <a:pPr lvl="0" rtl="0">
              <a:spcBef>
                <a:spcPts val="0"/>
              </a:spcBef>
              <a:buNone/>
            </a:pPr>
            <a:r>
              <a:t/>
            </a:r>
            <a:endParaRPr>
              <a:solidFill>
                <a:srgbClr val="FFFFFF"/>
              </a:solidFill>
            </a:endParaRPr>
          </a:p>
          <a:p>
            <a:pPr indent="0" lvl="0" marL="457200" rtl="0">
              <a:spcBef>
                <a:spcPts val="0"/>
              </a:spcBef>
              <a:buNone/>
            </a:pPr>
            <a:r>
              <a:t/>
            </a:r>
            <a:endParaRPr>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Shape 13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solidFill>
                  <a:srgbClr val="FFFFFF"/>
                </a:solidFill>
              </a:rPr>
              <a:t>Learnings from Whipple</a:t>
            </a:r>
          </a:p>
        </p:txBody>
      </p:sp>
      <p:sp>
        <p:nvSpPr>
          <p:cNvPr id="132" name="Shape 13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t/>
            </a:r>
            <a:endParaRPr>
              <a:solidFill>
                <a:srgbClr val="FFFFFF"/>
              </a:solidFill>
            </a:endParaRPr>
          </a:p>
          <a:p>
            <a:pPr indent="-342900" lvl="0" marL="457200" rtl="0">
              <a:spcBef>
                <a:spcPts val="0"/>
              </a:spcBef>
              <a:spcAft>
                <a:spcPts val="0"/>
              </a:spcAft>
              <a:buClr>
                <a:srgbClr val="FFFFFF"/>
              </a:buClr>
              <a:buChar char="●"/>
            </a:pPr>
            <a:r>
              <a:rPr lang="en">
                <a:solidFill>
                  <a:srgbClr val="FFFFFF"/>
                </a:solidFill>
              </a:rPr>
              <a:t>We have never explored this far out into the solar system before!</a:t>
            </a:r>
            <a:br>
              <a:rPr lang="en">
                <a:solidFill>
                  <a:srgbClr val="FFFFFF"/>
                </a:solidFill>
              </a:rPr>
            </a:br>
          </a:p>
          <a:p>
            <a:pPr indent="-342900" lvl="0" marL="457200" rtl="0">
              <a:spcBef>
                <a:spcPts val="0"/>
              </a:spcBef>
              <a:spcAft>
                <a:spcPts val="0"/>
              </a:spcAft>
              <a:buClr>
                <a:srgbClr val="FFFFFF"/>
              </a:buClr>
              <a:buChar char="●"/>
            </a:pPr>
            <a:r>
              <a:rPr lang="en">
                <a:solidFill>
                  <a:srgbClr val="FFFFFF"/>
                </a:solidFill>
              </a:rPr>
              <a:t>We can learn about these far away bodies and map their presence in space</a:t>
            </a:r>
            <a:br>
              <a:rPr lang="en">
                <a:solidFill>
                  <a:srgbClr val="FFFFFF"/>
                </a:solidFill>
              </a:rPr>
            </a:br>
          </a:p>
          <a:p>
            <a:pPr indent="-342900" lvl="0" marL="457200" rtl="0">
              <a:spcBef>
                <a:spcPts val="0"/>
              </a:spcBef>
              <a:buClr>
                <a:srgbClr val="FFFFFF"/>
              </a:buClr>
              <a:buChar char="●"/>
            </a:pPr>
            <a:r>
              <a:rPr lang="en">
                <a:solidFill>
                  <a:srgbClr val="FFFFFF"/>
                </a:solidFill>
              </a:rPr>
              <a:t>We can start seeing what is currently “invisible” to us and our current technology</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solidFill>
                  <a:srgbClr val="FFFFFF"/>
                </a:solidFill>
              </a:rPr>
              <a:t>Learnings from Whipple (cont)</a:t>
            </a:r>
          </a:p>
        </p:txBody>
      </p:sp>
      <p:sp>
        <p:nvSpPr>
          <p:cNvPr id="138" name="Shape 13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t/>
            </a:r>
            <a:endParaRPr>
              <a:solidFill>
                <a:srgbClr val="FFFFFF"/>
              </a:solidFill>
            </a:endParaRPr>
          </a:p>
          <a:p>
            <a:pPr indent="-342900" lvl="0" marL="457200" rtl="0">
              <a:spcBef>
                <a:spcPts val="0"/>
              </a:spcBef>
              <a:spcAft>
                <a:spcPts val="0"/>
              </a:spcAft>
              <a:buClr>
                <a:srgbClr val="FFFFFF"/>
              </a:buClr>
              <a:buChar char="●"/>
            </a:pPr>
            <a:r>
              <a:rPr lang="en">
                <a:solidFill>
                  <a:schemeClr val="lt1"/>
                </a:solidFill>
              </a:rPr>
              <a:t>Specifically, we will see and learn about a large quantity of new bodies in space</a:t>
            </a:r>
            <a:br>
              <a:rPr lang="en">
                <a:solidFill>
                  <a:schemeClr val="lt1"/>
                </a:solidFill>
              </a:rPr>
            </a:br>
          </a:p>
          <a:p>
            <a:pPr indent="-342900" lvl="0" marL="457200" rtl="0">
              <a:spcBef>
                <a:spcPts val="0"/>
              </a:spcBef>
              <a:spcAft>
                <a:spcPts val="0"/>
              </a:spcAft>
              <a:buClr>
                <a:schemeClr val="lt1"/>
              </a:buClr>
              <a:buChar char="●"/>
            </a:pPr>
            <a:r>
              <a:rPr lang="en">
                <a:solidFill>
                  <a:schemeClr val="lt1"/>
                </a:solidFill>
              </a:rPr>
              <a:t>By observing the Oort Cloud, we can definitively prove its existence.</a:t>
            </a:r>
            <a:br>
              <a:rPr lang="en">
                <a:solidFill>
                  <a:schemeClr val="lt1"/>
                </a:solidFill>
              </a:rPr>
            </a:br>
          </a:p>
          <a:p>
            <a:pPr indent="-342900" lvl="0" marL="457200" rtl="0">
              <a:spcBef>
                <a:spcPts val="0"/>
              </a:spcBef>
              <a:buClr>
                <a:schemeClr val="lt1"/>
              </a:buClr>
              <a:buChar char="●"/>
            </a:pPr>
            <a:r>
              <a:rPr lang="en">
                <a:solidFill>
                  <a:schemeClr val="lt1"/>
                </a:solidFill>
              </a:rPr>
              <a:t>Evolution of Solar System -&gt;  </a:t>
            </a:r>
            <a:br>
              <a:rPr lang="en">
                <a:solidFill>
                  <a:schemeClr val="lt1"/>
                </a:solidFill>
              </a:rPr>
            </a:br>
          </a:p>
          <a:p>
            <a:pPr lvl="0" rtl="0">
              <a:spcBef>
                <a:spcPts val="0"/>
              </a:spcBef>
              <a:buNone/>
            </a:pPr>
            <a:r>
              <a:t/>
            </a:r>
            <a:endParaRPr>
              <a:solidFill>
                <a:srgbClr val="FFFFFF"/>
              </a:solidFill>
            </a:endParaRPr>
          </a:p>
          <a:p>
            <a:pPr lvl="0" rtl="0">
              <a:spcBef>
                <a:spcPts val="0"/>
              </a:spcBef>
              <a:buNone/>
            </a:pPr>
            <a:r>
              <a:rPr lang="en">
                <a:solidFill>
                  <a:srgbClr val="FFFFFF"/>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2" name="Shape 142"/>
        <p:cNvGrpSpPr/>
        <p:nvPr/>
      </p:nvGrpSpPr>
      <p:grpSpPr>
        <a:xfrm>
          <a:off x="0" y="0"/>
          <a:ext cx="0" cy="0"/>
          <a:chOff x="0" y="0"/>
          <a:chExt cx="0" cy="0"/>
        </a:xfrm>
      </p:grpSpPr>
      <p:pic>
        <p:nvPicPr>
          <p:cNvPr id="143" name="Shape 143"/>
          <p:cNvPicPr preferRelativeResize="0"/>
          <p:nvPr/>
        </p:nvPicPr>
        <p:blipFill>
          <a:blip r:embed="rId4">
            <a:alphaModFix/>
          </a:blip>
          <a:stretch>
            <a:fillRect/>
          </a:stretch>
        </p:blipFill>
        <p:spPr>
          <a:xfrm>
            <a:off x="311700" y="1046650"/>
            <a:ext cx="8613024" cy="4023675"/>
          </a:xfrm>
          <a:prstGeom prst="rect">
            <a:avLst/>
          </a:prstGeom>
          <a:noFill/>
          <a:ln>
            <a:noFill/>
          </a:ln>
        </p:spPr>
      </p:pic>
      <p:sp>
        <p:nvSpPr>
          <p:cNvPr id="144" name="Shape 144"/>
          <p:cNvSpPr txBox="1"/>
          <p:nvPr>
            <p:ph type="title"/>
          </p:nvPr>
        </p:nvSpPr>
        <p:spPr>
          <a:xfrm>
            <a:off x="311700" y="305775"/>
            <a:ext cx="8520600" cy="572700"/>
          </a:xfrm>
          <a:prstGeom prst="rect">
            <a:avLst/>
          </a:prstGeom>
        </p:spPr>
        <p:txBody>
          <a:bodyPr anchorCtr="0" anchor="t" bIns="91425" lIns="91425" rIns="91425" wrap="square" tIns="91425">
            <a:noAutofit/>
          </a:bodyPr>
          <a:lstStyle/>
          <a:p>
            <a:pPr lvl="0">
              <a:spcBef>
                <a:spcPts val="0"/>
              </a:spcBef>
              <a:buNone/>
            </a:pPr>
            <a:r>
              <a:rPr lang="en">
                <a:solidFill>
                  <a:srgbClr val="FFFFFF"/>
                </a:solidFill>
              </a:rPr>
              <a:t>Learn about evolution of Solar System</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Shape 14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solidFill>
                  <a:srgbClr val="FFFFFF"/>
                </a:solidFill>
              </a:rPr>
              <a:t>Evolutionary Models</a:t>
            </a:r>
          </a:p>
        </p:txBody>
      </p:sp>
      <p:sp>
        <p:nvSpPr>
          <p:cNvPr id="150" name="Shape 150"/>
          <p:cNvSpPr txBox="1"/>
          <p:nvPr>
            <p:ph idx="1" type="body"/>
          </p:nvPr>
        </p:nvSpPr>
        <p:spPr>
          <a:xfrm>
            <a:off x="311700" y="1152475"/>
            <a:ext cx="4284300" cy="3416400"/>
          </a:xfrm>
          <a:prstGeom prst="rect">
            <a:avLst/>
          </a:prstGeom>
        </p:spPr>
        <p:txBody>
          <a:bodyPr anchorCtr="0" anchor="t" bIns="91425" lIns="91425" rIns="91425" wrap="square" tIns="91425">
            <a:noAutofit/>
          </a:bodyPr>
          <a:lstStyle/>
          <a:p>
            <a:pPr indent="-342900" lvl="0" marL="457200" rtl="0">
              <a:spcBef>
                <a:spcPts val="0"/>
              </a:spcBef>
              <a:spcAft>
                <a:spcPts val="0"/>
              </a:spcAft>
              <a:buClr>
                <a:srgbClr val="FFFFFF"/>
              </a:buClr>
            </a:pPr>
            <a:r>
              <a:rPr lang="en">
                <a:solidFill>
                  <a:srgbClr val="FFFFFF"/>
                </a:solidFill>
              </a:rPr>
              <a:t>Building off the last slide, the insights and data that we can garner from observations from Whipple can be used to improve as well as develop new formation and evolutionary models of the Solar System</a:t>
            </a:r>
            <a:br>
              <a:rPr lang="en">
                <a:solidFill>
                  <a:srgbClr val="FFFFFF"/>
                </a:solidFill>
              </a:rPr>
            </a:br>
          </a:p>
          <a:p>
            <a:pPr indent="-342900" lvl="0" marL="457200">
              <a:spcBef>
                <a:spcPts val="0"/>
              </a:spcBef>
              <a:buClr>
                <a:srgbClr val="FFFFFF"/>
              </a:buClr>
            </a:pPr>
            <a:r>
              <a:rPr lang="en">
                <a:solidFill>
                  <a:srgbClr val="FFFFFF"/>
                </a:solidFill>
              </a:rPr>
              <a:t>With more accuracy, these models can better inform us about how Solar Systems form </a:t>
            </a:r>
          </a:p>
        </p:txBody>
      </p:sp>
      <p:pic>
        <p:nvPicPr>
          <p:cNvPr id="151" name="Shape 151"/>
          <p:cNvPicPr preferRelativeResize="0"/>
          <p:nvPr/>
        </p:nvPicPr>
        <p:blipFill>
          <a:blip r:embed="rId4">
            <a:alphaModFix/>
          </a:blip>
          <a:stretch>
            <a:fillRect/>
          </a:stretch>
        </p:blipFill>
        <p:spPr>
          <a:xfrm>
            <a:off x="4828900" y="1000075"/>
            <a:ext cx="4117975" cy="37306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Shape 15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solidFill>
                  <a:srgbClr val="FFFFFF"/>
                </a:solidFill>
              </a:rPr>
              <a:t>Impacts on Earth</a:t>
            </a:r>
          </a:p>
        </p:txBody>
      </p:sp>
      <p:sp>
        <p:nvSpPr>
          <p:cNvPr id="157" name="Shape 15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Clr>
                <a:srgbClr val="FFFFFF"/>
              </a:buClr>
              <a:buChar char="●"/>
            </a:pPr>
            <a:r>
              <a:rPr lang="en">
                <a:solidFill>
                  <a:srgbClr val="FFFFFF"/>
                </a:solidFill>
              </a:rPr>
              <a:t>Doesn’t necessarily inform us about sustainability on Earth</a:t>
            </a:r>
            <a:br>
              <a:rPr lang="en">
                <a:solidFill>
                  <a:srgbClr val="FFFFFF"/>
                </a:solidFill>
              </a:rPr>
            </a:br>
          </a:p>
          <a:p>
            <a:pPr indent="-342900" lvl="0" marL="457200" rtl="0">
              <a:spcBef>
                <a:spcPts val="0"/>
              </a:spcBef>
              <a:spcAft>
                <a:spcPts val="0"/>
              </a:spcAft>
              <a:buClr>
                <a:srgbClr val="FFFFFF"/>
              </a:buClr>
              <a:buChar char="●"/>
            </a:pPr>
            <a:r>
              <a:rPr lang="en">
                <a:solidFill>
                  <a:srgbClr val="FFFFFF"/>
                </a:solidFill>
              </a:rPr>
              <a:t>However, it certainly benefits humanity overall:</a:t>
            </a:r>
          </a:p>
          <a:p>
            <a:pPr indent="-336550" lvl="1" marL="914400" rtl="0">
              <a:spcBef>
                <a:spcPts val="0"/>
              </a:spcBef>
              <a:spcAft>
                <a:spcPts val="0"/>
              </a:spcAft>
              <a:buClr>
                <a:srgbClr val="FFFFFF"/>
              </a:buClr>
              <a:buSzPct val="100000"/>
              <a:buChar char="○"/>
            </a:pPr>
            <a:r>
              <a:rPr lang="en" sz="1700">
                <a:solidFill>
                  <a:srgbClr val="FFFFFF"/>
                </a:solidFill>
              </a:rPr>
              <a:t>Innovative new technology</a:t>
            </a:r>
            <a:br>
              <a:rPr lang="en" sz="1700">
                <a:solidFill>
                  <a:srgbClr val="FFFFFF"/>
                </a:solidFill>
              </a:rPr>
            </a:br>
          </a:p>
          <a:p>
            <a:pPr indent="-336550" lvl="1" marL="914400" rtl="0">
              <a:spcBef>
                <a:spcPts val="0"/>
              </a:spcBef>
              <a:spcAft>
                <a:spcPts val="0"/>
              </a:spcAft>
              <a:buClr>
                <a:srgbClr val="FFFFFF"/>
              </a:buClr>
              <a:buSzPct val="100000"/>
              <a:buChar char="○"/>
            </a:pPr>
            <a:r>
              <a:rPr lang="en" sz="1700">
                <a:solidFill>
                  <a:srgbClr val="FFFFFF"/>
                </a:solidFill>
              </a:rPr>
              <a:t>Never before seen pictures (front page headlines!)</a:t>
            </a:r>
            <a:br>
              <a:rPr lang="en" sz="1700">
                <a:solidFill>
                  <a:srgbClr val="FFFFFF"/>
                </a:solidFill>
              </a:rPr>
            </a:br>
          </a:p>
          <a:p>
            <a:pPr indent="-336550" lvl="1" marL="914400" rtl="0">
              <a:spcBef>
                <a:spcPts val="0"/>
              </a:spcBef>
              <a:buClr>
                <a:srgbClr val="FFFFFF"/>
              </a:buClr>
              <a:buSzPct val="100000"/>
              <a:buChar char="○"/>
            </a:pPr>
            <a:r>
              <a:rPr lang="en" sz="1700">
                <a:solidFill>
                  <a:srgbClr val="FFFFFF"/>
                </a:solidFill>
              </a:rPr>
              <a:t>Better understanding of the far outer Solar System and how our Solar System formed</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Shape 16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solidFill>
                  <a:srgbClr val="FFFFFF"/>
                </a:solidFill>
              </a:rPr>
              <a:t>Risks</a:t>
            </a:r>
          </a:p>
        </p:txBody>
      </p:sp>
      <p:sp>
        <p:nvSpPr>
          <p:cNvPr id="163" name="Shape 16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Clr>
                <a:srgbClr val="FFFFFF"/>
              </a:buClr>
            </a:pPr>
            <a:r>
              <a:rPr lang="en">
                <a:solidFill>
                  <a:srgbClr val="FFFFFF"/>
                </a:solidFill>
              </a:rPr>
              <a:t>Technology needs to become fully robust -- Harvard continues to test it in its labs to refine </a:t>
            </a:r>
            <a:br>
              <a:rPr lang="en">
                <a:solidFill>
                  <a:srgbClr val="FFFFFF"/>
                </a:solidFill>
              </a:rPr>
            </a:br>
          </a:p>
          <a:p>
            <a:pPr indent="-342900" lvl="0" marL="457200" rtl="0">
              <a:spcBef>
                <a:spcPts val="0"/>
              </a:spcBef>
              <a:buClr>
                <a:srgbClr val="FFFFFF"/>
              </a:buClr>
              <a:buChar char="●"/>
            </a:pPr>
            <a:r>
              <a:rPr lang="en">
                <a:solidFill>
                  <a:srgbClr val="FFFFFF"/>
                </a:solidFill>
              </a:rPr>
              <a:t>Full Costs haven’t been determined yet</a:t>
            </a:r>
            <a:br>
              <a:rPr lang="en">
                <a:solidFill>
                  <a:srgbClr val="FFFFFF"/>
                </a:solidFill>
              </a:rPr>
            </a:br>
          </a:p>
          <a:p>
            <a:pPr lvl="0" rtl="0">
              <a:spcBef>
                <a:spcPts val="0"/>
              </a:spcBef>
              <a:buNone/>
            </a:pPr>
            <a:r>
              <a:t/>
            </a:r>
            <a:endParaRPr>
              <a:solidFill>
                <a:srgbClr val="FFFFFF"/>
              </a:solidFill>
            </a:endParaRPr>
          </a:p>
          <a:p>
            <a:pPr lvl="0" rtl="0">
              <a:spcBef>
                <a:spcPts val="0"/>
              </a:spcBef>
              <a:buNone/>
            </a:pPr>
            <a:br>
              <a:rPr lang="en">
                <a:solidFill>
                  <a:srgbClr val="FFFFFF"/>
                </a:solidFill>
              </a:rPr>
            </a:br>
          </a:p>
          <a:p>
            <a:pPr lvl="0">
              <a:spcBef>
                <a:spcPts val="0"/>
              </a:spcBef>
              <a:buNone/>
            </a:pPr>
            <a:r>
              <a:t/>
            </a:r>
            <a:endParaRPr>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7" name="Shape 167"/>
        <p:cNvGrpSpPr/>
        <p:nvPr/>
      </p:nvGrpSpPr>
      <p:grpSpPr>
        <a:xfrm>
          <a:off x="0" y="0"/>
          <a:ext cx="0" cy="0"/>
          <a:chOff x="0" y="0"/>
          <a:chExt cx="0" cy="0"/>
        </a:xfrm>
      </p:grpSpPr>
      <p:sp>
        <p:nvSpPr>
          <p:cNvPr id="168" name="Shape 16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solidFill>
                  <a:srgbClr val="FFFFFF"/>
                </a:solidFill>
              </a:rPr>
              <a:t>Next Steps</a:t>
            </a:r>
          </a:p>
        </p:txBody>
      </p:sp>
      <p:sp>
        <p:nvSpPr>
          <p:cNvPr id="169" name="Shape 16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Clr>
                <a:srgbClr val="FFFFFF"/>
              </a:buClr>
              <a:buChar char="●"/>
            </a:pPr>
            <a:r>
              <a:rPr lang="en">
                <a:solidFill>
                  <a:srgbClr val="FFFFFF"/>
                </a:solidFill>
              </a:rPr>
              <a:t>More Funding!</a:t>
            </a:r>
            <a:br>
              <a:rPr lang="en">
                <a:solidFill>
                  <a:srgbClr val="FFFFFF"/>
                </a:solidFill>
              </a:rPr>
            </a:br>
          </a:p>
          <a:p>
            <a:pPr indent="-342900" lvl="0" marL="457200" rtl="0">
              <a:spcBef>
                <a:spcPts val="0"/>
              </a:spcBef>
              <a:spcAft>
                <a:spcPts val="0"/>
              </a:spcAft>
              <a:buClr>
                <a:srgbClr val="FFFFFF"/>
              </a:buClr>
              <a:buChar char="●"/>
            </a:pPr>
            <a:r>
              <a:rPr lang="en">
                <a:solidFill>
                  <a:srgbClr val="FFFFFF"/>
                </a:solidFill>
              </a:rPr>
              <a:t>Spacecraft plans need to be designed and developed</a:t>
            </a:r>
            <a:br>
              <a:rPr lang="en">
                <a:solidFill>
                  <a:srgbClr val="FFFFFF"/>
                </a:solidFill>
              </a:rPr>
            </a:br>
          </a:p>
          <a:p>
            <a:pPr indent="-342900" lvl="0" marL="457200" rtl="0">
              <a:spcBef>
                <a:spcPts val="0"/>
              </a:spcBef>
              <a:buClr>
                <a:srgbClr val="FFFFFF"/>
              </a:buClr>
              <a:buChar char="●"/>
            </a:pPr>
            <a:r>
              <a:rPr lang="en">
                <a:solidFill>
                  <a:srgbClr val="FFFFFF"/>
                </a:solidFill>
              </a:rPr>
              <a:t>Determine possible Extension missions </a:t>
            </a:r>
          </a:p>
          <a:p>
            <a:pPr lvl="0" rtl="0">
              <a:spcBef>
                <a:spcPts val="0"/>
              </a:spcBef>
              <a:buNone/>
            </a:pPr>
            <a:r>
              <a:t/>
            </a:r>
            <a:endParaRPr>
              <a:solidFill>
                <a:srgbClr val="FFFFFF"/>
              </a:solidFill>
            </a:endParaRPr>
          </a:p>
          <a:p>
            <a:pPr lvl="0" rtl="0">
              <a:spcBef>
                <a:spcPts val="0"/>
              </a:spcBef>
              <a:buNone/>
            </a:pPr>
            <a:br>
              <a:rPr lang="en">
                <a:solidFill>
                  <a:srgbClr val="FFFFFF"/>
                </a:solidFill>
              </a:rPr>
            </a:br>
          </a:p>
          <a:p>
            <a:pPr lvl="0" rtl="0">
              <a:spcBef>
                <a:spcPts val="0"/>
              </a:spcBef>
              <a:buNone/>
            </a:pPr>
            <a:r>
              <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Shape 6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solidFill>
                  <a:srgbClr val="FFFFFF"/>
                </a:solidFill>
              </a:rPr>
              <a:t>What is Whipple?</a:t>
            </a:r>
          </a:p>
        </p:txBody>
      </p:sp>
      <p:sp>
        <p:nvSpPr>
          <p:cNvPr id="62" name="Shape 62"/>
          <p:cNvSpPr txBox="1"/>
          <p:nvPr>
            <p:ph idx="1" type="body"/>
          </p:nvPr>
        </p:nvSpPr>
        <p:spPr>
          <a:xfrm>
            <a:off x="311700" y="1017725"/>
            <a:ext cx="6648000" cy="3486300"/>
          </a:xfrm>
          <a:prstGeom prst="rect">
            <a:avLst/>
          </a:prstGeom>
        </p:spPr>
        <p:txBody>
          <a:bodyPr anchorCtr="0" anchor="t" bIns="91425" lIns="91425" rIns="91425" wrap="square" tIns="91425">
            <a:noAutofit/>
          </a:bodyPr>
          <a:lstStyle/>
          <a:p>
            <a:pPr indent="-342900" lvl="0" marL="457200" rtl="0">
              <a:spcBef>
                <a:spcPts val="0"/>
              </a:spcBef>
              <a:buClr>
                <a:srgbClr val="FFFFFF"/>
              </a:buClr>
            </a:pPr>
            <a:r>
              <a:rPr lang="en">
                <a:solidFill>
                  <a:srgbClr val="FFFFFF"/>
                </a:solidFill>
              </a:rPr>
              <a:t>Whipple will reach much deeper into the unexplored frontier of our outer solar system than any other mission, current or proposed</a:t>
            </a:r>
          </a:p>
          <a:p>
            <a:pPr lvl="0" rtl="0">
              <a:spcBef>
                <a:spcPts val="0"/>
              </a:spcBef>
              <a:buNone/>
            </a:pPr>
            <a:r>
              <a:t/>
            </a:r>
            <a:endParaRPr>
              <a:solidFill>
                <a:srgbClr val="FFFFFF"/>
              </a:solidFill>
            </a:endParaRPr>
          </a:p>
          <a:p>
            <a:pPr indent="-342900" lvl="0" marL="457200" rtl="0">
              <a:spcBef>
                <a:spcPts val="0"/>
              </a:spcBef>
              <a:buClr>
                <a:srgbClr val="FFFFFF"/>
              </a:buClr>
            </a:pPr>
            <a:r>
              <a:rPr lang="en">
                <a:solidFill>
                  <a:schemeClr val="lt1"/>
                </a:solidFill>
              </a:rPr>
              <a:t>Theory says that the the Oort Cloud extends 20,000AU’s beyond the sun</a:t>
            </a:r>
          </a:p>
          <a:p>
            <a:pPr lvl="0" rtl="0">
              <a:spcBef>
                <a:spcPts val="0"/>
              </a:spcBef>
              <a:buNone/>
            </a:pPr>
            <a:r>
              <a:t/>
            </a:r>
            <a:endParaRPr>
              <a:solidFill>
                <a:schemeClr val="lt1"/>
              </a:solidFill>
            </a:endParaRPr>
          </a:p>
          <a:p>
            <a:pPr indent="-342900" lvl="0" marL="457200" rtl="0">
              <a:spcBef>
                <a:spcPts val="0"/>
              </a:spcBef>
              <a:buClr>
                <a:srgbClr val="FFFFFF"/>
              </a:buClr>
            </a:pPr>
            <a:r>
              <a:rPr lang="en">
                <a:solidFill>
                  <a:schemeClr val="lt1"/>
                </a:solidFill>
              </a:rPr>
              <a:t>Whipple is an opportunity to extend our observational horizon by almost double!</a:t>
            </a:r>
          </a:p>
          <a:p>
            <a:pPr lvl="0" rtl="0">
              <a:spcBef>
                <a:spcPts val="0"/>
              </a:spcBef>
              <a:buNone/>
            </a:pPr>
            <a:br>
              <a:rPr lang="en">
                <a:solidFill>
                  <a:srgbClr val="FFFFFF"/>
                </a:solidFill>
              </a:rPr>
            </a:br>
            <a:br>
              <a:rPr lang="en">
                <a:solidFill>
                  <a:srgbClr val="FFFFFF"/>
                </a:solidFill>
              </a:rPr>
            </a:br>
          </a:p>
          <a:p>
            <a:pPr lvl="0">
              <a:spcBef>
                <a:spcPts val="0"/>
              </a:spcBef>
              <a:buNone/>
            </a:pPr>
            <a:r>
              <a:t/>
            </a:r>
            <a:endParaRPr>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3" name="Shape 173"/>
        <p:cNvGrpSpPr/>
        <p:nvPr/>
      </p:nvGrpSpPr>
      <p:grpSpPr>
        <a:xfrm>
          <a:off x="0" y="0"/>
          <a:ext cx="0" cy="0"/>
          <a:chOff x="0" y="0"/>
          <a:chExt cx="0" cy="0"/>
        </a:xfrm>
      </p:grpSpPr>
      <p:sp>
        <p:nvSpPr>
          <p:cNvPr id="174" name="Shape 17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solidFill>
                  <a:srgbClr val="FFFFFF"/>
                </a:solidFill>
              </a:rPr>
              <a:t>Conclusion</a:t>
            </a:r>
          </a:p>
        </p:txBody>
      </p:sp>
      <p:sp>
        <p:nvSpPr>
          <p:cNvPr id="175" name="Shape 17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Clr>
                <a:srgbClr val="FFFFFF"/>
              </a:buClr>
              <a:buChar char="●"/>
            </a:pPr>
            <a:r>
              <a:rPr lang="en">
                <a:solidFill>
                  <a:srgbClr val="FFFFFF"/>
                </a:solidFill>
              </a:rPr>
              <a:t>The Whipple mission will teach us about an entirely new and vast part of our Solar System, currently unexplored</a:t>
            </a:r>
            <a:br>
              <a:rPr lang="en">
                <a:solidFill>
                  <a:srgbClr val="FFFFFF"/>
                </a:solidFill>
              </a:rPr>
            </a:br>
          </a:p>
          <a:p>
            <a:pPr indent="-342900" lvl="0" marL="457200" rtl="0">
              <a:spcBef>
                <a:spcPts val="0"/>
              </a:spcBef>
              <a:spcAft>
                <a:spcPts val="0"/>
              </a:spcAft>
              <a:buClr>
                <a:srgbClr val="FFFFFF"/>
              </a:buClr>
              <a:buChar char="●"/>
            </a:pPr>
            <a:r>
              <a:rPr lang="en">
                <a:solidFill>
                  <a:srgbClr val="FFFFFF"/>
                </a:solidFill>
              </a:rPr>
              <a:t>It will use exciting new technology</a:t>
            </a:r>
            <a:br>
              <a:rPr lang="en">
                <a:solidFill>
                  <a:srgbClr val="FFFFFF"/>
                </a:solidFill>
              </a:rPr>
            </a:br>
          </a:p>
          <a:p>
            <a:pPr indent="-342900" lvl="0" marL="457200" rtl="0">
              <a:spcBef>
                <a:spcPts val="0"/>
              </a:spcBef>
              <a:buClr>
                <a:srgbClr val="FFFFFF"/>
              </a:buClr>
              <a:buChar char="●"/>
            </a:pPr>
            <a:r>
              <a:rPr lang="en">
                <a:solidFill>
                  <a:srgbClr val="FFFFFF"/>
                </a:solidFill>
              </a:rPr>
              <a:t>It’s a low risk, high reward mission</a:t>
            </a:r>
            <a:br>
              <a:rPr lang="en">
                <a:solidFill>
                  <a:srgbClr val="FFFFFF"/>
                </a:solidFill>
              </a:rPr>
            </a:br>
          </a:p>
          <a:p>
            <a:pPr lvl="0" rtl="0">
              <a:spcBef>
                <a:spcPts val="0"/>
              </a:spcBef>
              <a:buNone/>
            </a:pPr>
            <a:br>
              <a:rPr lang="en">
                <a:solidFill>
                  <a:srgbClr val="FFFFFF"/>
                </a:solidFill>
              </a:rPr>
            </a:br>
          </a:p>
          <a:p>
            <a:pPr lvl="0" rtl="0">
              <a:spcBef>
                <a:spcPts val="0"/>
              </a:spcBef>
              <a:buNone/>
            </a:pPr>
            <a:r>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Shape 6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solidFill>
                  <a:srgbClr val="FFFFFF"/>
                </a:solidFill>
              </a:rPr>
              <a:t>What is Whipple? (cont)</a:t>
            </a:r>
          </a:p>
        </p:txBody>
      </p:sp>
      <p:sp>
        <p:nvSpPr>
          <p:cNvPr id="68" name="Shape 68"/>
          <p:cNvSpPr txBox="1"/>
          <p:nvPr>
            <p:ph idx="1" type="body"/>
          </p:nvPr>
        </p:nvSpPr>
        <p:spPr>
          <a:xfrm>
            <a:off x="311700" y="1152475"/>
            <a:ext cx="6257700" cy="2548800"/>
          </a:xfrm>
          <a:prstGeom prst="rect">
            <a:avLst/>
          </a:prstGeom>
        </p:spPr>
        <p:txBody>
          <a:bodyPr anchorCtr="0" anchor="t" bIns="91425" lIns="91425" rIns="91425" wrap="square" tIns="91425">
            <a:noAutofit/>
          </a:bodyPr>
          <a:lstStyle/>
          <a:p>
            <a:pPr indent="-342900" lvl="0" marL="457200" rtl="0">
              <a:spcBef>
                <a:spcPts val="0"/>
              </a:spcBef>
              <a:buClr>
                <a:schemeClr val="lt1"/>
              </a:buClr>
            </a:pPr>
            <a:r>
              <a:rPr lang="en">
                <a:solidFill>
                  <a:schemeClr val="lt1"/>
                </a:solidFill>
              </a:rPr>
              <a:t>With very limited light, objects are difficult to detect directly against the blackness of space</a:t>
            </a:r>
          </a:p>
          <a:p>
            <a:pPr lvl="0" rtl="0">
              <a:spcBef>
                <a:spcPts val="0"/>
              </a:spcBef>
              <a:buNone/>
            </a:pPr>
            <a:r>
              <a:t/>
            </a:r>
            <a:endParaRPr>
              <a:solidFill>
                <a:schemeClr val="lt1"/>
              </a:solidFill>
            </a:endParaRPr>
          </a:p>
          <a:p>
            <a:pPr indent="-342900" lvl="0" marL="457200" rtl="0">
              <a:spcBef>
                <a:spcPts val="0"/>
              </a:spcBef>
              <a:buClr>
                <a:schemeClr val="lt1"/>
              </a:buClr>
            </a:pPr>
            <a:r>
              <a:rPr lang="en">
                <a:solidFill>
                  <a:schemeClr val="lt1"/>
                </a:solidFill>
              </a:rPr>
              <a:t>These objects hold clues to the evolution of our Solar System</a:t>
            </a:r>
          </a:p>
          <a:p>
            <a:pPr lvl="0" rtl="0">
              <a:spcBef>
                <a:spcPts val="0"/>
              </a:spcBef>
              <a:buNone/>
            </a:pPr>
            <a:r>
              <a:t/>
            </a:r>
            <a:endParaRPr>
              <a:solidFill>
                <a:schemeClr val="lt1"/>
              </a:solidFill>
            </a:endParaRPr>
          </a:p>
          <a:p>
            <a:pPr indent="-342900" lvl="0" marL="457200" rtl="0">
              <a:spcBef>
                <a:spcPts val="0"/>
              </a:spcBef>
              <a:buClr>
                <a:schemeClr val="lt1"/>
              </a:buClr>
            </a:pPr>
            <a:r>
              <a:rPr lang="en">
                <a:solidFill>
                  <a:schemeClr val="lt1"/>
                </a:solidFill>
              </a:rPr>
              <a:t>Using Blind Occultation, Whipple will monitor tens of thousands of stars trying to spot their shadows.</a:t>
            </a:r>
          </a:p>
          <a:p>
            <a:pPr lvl="0" rtl="0">
              <a:spcBef>
                <a:spcPts val="0"/>
              </a:spcBef>
              <a:buNone/>
            </a:pPr>
            <a:r>
              <a:t/>
            </a:r>
            <a:endParaRPr>
              <a:solidFill>
                <a:schemeClr val="lt1"/>
              </a:solidFill>
            </a:endParaRPr>
          </a:p>
          <a:p>
            <a:pPr lvl="0" rtl="0">
              <a:spcBef>
                <a:spcPts val="0"/>
              </a:spcBef>
              <a:buNone/>
            </a:pPr>
            <a:r>
              <a:t/>
            </a:r>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2" name="Shape 72"/>
        <p:cNvGrpSpPr/>
        <p:nvPr/>
      </p:nvGrpSpPr>
      <p:grpSpPr>
        <a:xfrm>
          <a:off x="0" y="0"/>
          <a:ext cx="0" cy="0"/>
          <a:chOff x="0" y="0"/>
          <a:chExt cx="0" cy="0"/>
        </a:xfrm>
      </p:grpSpPr>
      <p:pic>
        <p:nvPicPr>
          <p:cNvPr id="73" name="Shape 73"/>
          <p:cNvPicPr preferRelativeResize="0"/>
          <p:nvPr/>
        </p:nvPicPr>
        <p:blipFill>
          <a:blip r:embed="rId4">
            <a:alphaModFix/>
          </a:blip>
          <a:stretch>
            <a:fillRect/>
          </a:stretch>
        </p:blipFill>
        <p:spPr>
          <a:xfrm>
            <a:off x="311700" y="1017725"/>
            <a:ext cx="8520600" cy="3857625"/>
          </a:xfrm>
          <a:prstGeom prst="rect">
            <a:avLst/>
          </a:prstGeom>
          <a:noFill/>
          <a:ln>
            <a:noFill/>
          </a:ln>
        </p:spPr>
      </p:pic>
      <p:sp>
        <p:nvSpPr>
          <p:cNvPr id="74" name="Shape 7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solidFill>
                  <a:srgbClr val="FFFFFF"/>
                </a:solidFill>
              </a:rPr>
              <a:t>Background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solidFill>
                  <a:srgbClr val="FFFFFF"/>
                </a:solidFill>
              </a:rPr>
              <a:t>Kuiper Belt</a:t>
            </a:r>
          </a:p>
        </p:txBody>
      </p:sp>
      <p:sp>
        <p:nvSpPr>
          <p:cNvPr id="80" name="Shape 80"/>
          <p:cNvSpPr txBox="1"/>
          <p:nvPr/>
        </p:nvSpPr>
        <p:spPr>
          <a:xfrm>
            <a:off x="311700" y="926250"/>
            <a:ext cx="6355200" cy="3291000"/>
          </a:xfrm>
          <a:prstGeom prst="rect">
            <a:avLst/>
          </a:prstGeom>
          <a:noFill/>
          <a:ln>
            <a:noFill/>
          </a:ln>
        </p:spPr>
        <p:txBody>
          <a:bodyPr anchorCtr="0" anchor="t" bIns="91425" lIns="91425" rIns="91425" wrap="square" tIns="91425">
            <a:noAutofit/>
          </a:bodyPr>
          <a:lstStyle/>
          <a:p>
            <a:pPr indent="-342900" lvl="0" marL="457200" rtl="0">
              <a:spcBef>
                <a:spcPts val="0"/>
              </a:spcBef>
              <a:buClr>
                <a:schemeClr val="lt1"/>
              </a:buClr>
              <a:buSzPct val="100000"/>
              <a:buChar char="●"/>
            </a:pPr>
            <a:r>
              <a:rPr lang="en" sz="1800">
                <a:solidFill>
                  <a:schemeClr val="lt1"/>
                </a:solidFill>
              </a:rPr>
              <a:t>The Kuiper Belt is an elliptical plane in space spanning from 30-50AU </a:t>
            </a:r>
          </a:p>
          <a:p>
            <a:pPr lvl="0" rtl="0">
              <a:spcBef>
                <a:spcPts val="0"/>
              </a:spcBef>
              <a:buNone/>
            </a:pPr>
            <a:r>
              <a:t/>
            </a:r>
            <a:endParaRPr sz="1800">
              <a:solidFill>
                <a:schemeClr val="lt1"/>
              </a:solidFill>
            </a:endParaRPr>
          </a:p>
          <a:p>
            <a:pPr indent="-342900" lvl="0" marL="457200" rtl="0">
              <a:spcBef>
                <a:spcPts val="0"/>
              </a:spcBef>
              <a:buClr>
                <a:schemeClr val="lt1"/>
              </a:buClr>
              <a:buSzPct val="100000"/>
              <a:buChar char="●"/>
            </a:pPr>
            <a:r>
              <a:rPr lang="en" sz="1800">
                <a:solidFill>
                  <a:schemeClr val="lt1"/>
                </a:solidFill>
              </a:rPr>
              <a:t>It is similar to the asteroid belt between Mars and Jupiter but it is believed to be more icy than rocky</a:t>
            </a:r>
          </a:p>
          <a:p>
            <a:pPr lvl="0" rtl="0">
              <a:spcBef>
                <a:spcPts val="0"/>
              </a:spcBef>
              <a:buNone/>
            </a:pPr>
            <a:r>
              <a:t/>
            </a:r>
            <a:endParaRPr sz="1800">
              <a:solidFill>
                <a:schemeClr val="lt1"/>
              </a:solidFill>
            </a:endParaRPr>
          </a:p>
          <a:p>
            <a:pPr indent="-342900" lvl="0" marL="457200" rtl="0">
              <a:spcBef>
                <a:spcPts val="0"/>
              </a:spcBef>
              <a:buClr>
                <a:schemeClr val="lt1"/>
              </a:buClr>
              <a:buSzPct val="100000"/>
              <a:buChar char="●"/>
            </a:pPr>
            <a:r>
              <a:rPr lang="en" sz="1800">
                <a:solidFill>
                  <a:schemeClr val="lt1"/>
                </a:solidFill>
              </a:rPr>
              <a:t>Thousands of bodies with diameters of 100 km+ and trillions of bodies total</a:t>
            </a:r>
          </a:p>
          <a:p>
            <a:pPr lvl="0" rtl="0">
              <a:spcBef>
                <a:spcPts val="0"/>
              </a:spcBef>
              <a:buNone/>
            </a:pPr>
            <a:r>
              <a:t/>
            </a:r>
            <a:endParaRPr sz="1800">
              <a:solidFill>
                <a:schemeClr val="lt1"/>
              </a:solidFill>
            </a:endParaRPr>
          </a:p>
          <a:p>
            <a:pPr indent="-342900" lvl="0" marL="457200" rtl="0">
              <a:spcBef>
                <a:spcPts val="0"/>
              </a:spcBef>
              <a:buClr>
                <a:schemeClr val="lt1"/>
              </a:buClr>
              <a:buSzPct val="100000"/>
              <a:buChar char="●"/>
            </a:pPr>
            <a:r>
              <a:rPr lang="en" sz="1800">
                <a:solidFill>
                  <a:schemeClr val="lt1"/>
                </a:solidFill>
              </a:rPr>
              <a:t>The Kuiper belt contains the remnants from the beginning of the solar system and can provide valuable insights into the formation of the solar system</a:t>
            </a:r>
          </a:p>
          <a:p>
            <a:pPr lvl="0" rtl="0">
              <a:spcBef>
                <a:spcPts val="0"/>
              </a:spcBef>
              <a:buNone/>
            </a:pPr>
            <a:r>
              <a:t/>
            </a:r>
            <a:endParaRPr sz="1800">
              <a:solidFill>
                <a:schemeClr val="lt1"/>
              </a:solidFill>
            </a:endParaRPr>
          </a:p>
          <a:p>
            <a:pPr indent="-342900" lvl="0" marL="457200" rtl="0">
              <a:spcBef>
                <a:spcPts val="0"/>
              </a:spcBef>
              <a:buClr>
                <a:schemeClr val="lt1"/>
              </a:buClr>
              <a:buSzPct val="100000"/>
              <a:buChar char="●"/>
            </a:pPr>
            <a:r>
              <a:rPr lang="en" sz="1800">
                <a:solidFill>
                  <a:schemeClr val="lt1"/>
                </a:solidFill>
              </a:rPr>
              <a:t>Pluto, Eris and other dwarf planets are Kuiper Belt Object (KBO)</a:t>
            </a:r>
          </a:p>
          <a:p>
            <a:pPr lvl="0">
              <a:spcBef>
                <a:spcPts val="0"/>
              </a:spcBef>
              <a:buNone/>
            </a:pPr>
            <a:r>
              <a:t/>
            </a:r>
            <a:endParaRPr sz="1800">
              <a:solidFill>
                <a:schemeClr val="lt1"/>
              </a:solidFill>
            </a:endParaRPr>
          </a:p>
        </p:txBody>
      </p:sp>
      <p:pic>
        <p:nvPicPr>
          <p:cNvPr id="81" name="Shape 81"/>
          <p:cNvPicPr preferRelativeResize="0"/>
          <p:nvPr/>
        </p:nvPicPr>
        <p:blipFill>
          <a:blip r:embed="rId4">
            <a:alphaModFix/>
          </a:blip>
          <a:stretch>
            <a:fillRect/>
          </a:stretch>
        </p:blipFill>
        <p:spPr>
          <a:xfrm>
            <a:off x="6581725" y="1499175"/>
            <a:ext cx="2496975" cy="231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solidFill>
                  <a:srgbClr val="FFFFFF"/>
                </a:solidFill>
              </a:rPr>
              <a:t>Planet 9</a:t>
            </a:r>
          </a:p>
        </p:txBody>
      </p:sp>
      <p:sp>
        <p:nvSpPr>
          <p:cNvPr id="87" name="Shape 87"/>
          <p:cNvSpPr txBox="1"/>
          <p:nvPr/>
        </p:nvSpPr>
        <p:spPr>
          <a:xfrm>
            <a:off x="426600" y="932400"/>
            <a:ext cx="4191000" cy="3278700"/>
          </a:xfrm>
          <a:prstGeom prst="rect">
            <a:avLst/>
          </a:prstGeom>
          <a:noFill/>
          <a:ln>
            <a:noFill/>
          </a:ln>
        </p:spPr>
        <p:txBody>
          <a:bodyPr anchorCtr="0" anchor="t" bIns="91425" lIns="91425" rIns="91425" wrap="square" tIns="91425">
            <a:noAutofit/>
          </a:bodyPr>
          <a:lstStyle/>
          <a:p>
            <a:pPr indent="-342900" lvl="0" marL="457200" rtl="0">
              <a:spcBef>
                <a:spcPts val="0"/>
              </a:spcBef>
              <a:buClr>
                <a:schemeClr val="lt1"/>
              </a:buClr>
              <a:buSzPct val="100000"/>
              <a:buChar char="●"/>
            </a:pPr>
            <a:r>
              <a:rPr lang="en" sz="1800">
                <a:solidFill>
                  <a:schemeClr val="lt1"/>
                </a:solidFill>
              </a:rPr>
              <a:t>Believed to orbit the sun at 600 times farther than the orbit of the earth</a:t>
            </a:r>
          </a:p>
          <a:p>
            <a:pPr lvl="0" rtl="0">
              <a:spcBef>
                <a:spcPts val="0"/>
              </a:spcBef>
              <a:buNone/>
            </a:pPr>
            <a:r>
              <a:t/>
            </a:r>
            <a:endParaRPr sz="1800">
              <a:solidFill>
                <a:schemeClr val="lt1"/>
              </a:solidFill>
            </a:endParaRPr>
          </a:p>
          <a:p>
            <a:pPr indent="-342900" lvl="0" marL="457200" rtl="0">
              <a:spcBef>
                <a:spcPts val="0"/>
              </a:spcBef>
              <a:buClr>
                <a:schemeClr val="lt1"/>
              </a:buClr>
              <a:buSzPct val="100000"/>
              <a:buChar char="●"/>
            </a:pPr>
            <a:r>
              <a:rPr lang="en" sz="1800">
                <a:solidFill>
                  <a:schemeClr val="lt1"/>
                </a:solidFill>
              </a:rPr>
              <a:t>Planet has never been seen directly but has been inferred from gravitational effects of other KBO’s</a:t>
            </a:r>
          </a:p>
          <a:p>
            <a:pPr lvl="0" rtl="0">
              <a:spcBef>
                <a:spcPts val="0"/>
              </a:spcBef>
              <a:buNone/>
            </a:pPr>
            <a:r>
              <a:t/>
            </a:r>
            <a:endParaRPr sz="1800">
              <a:solidFill>
                <a:schemeClr val="lt1"/>
              </a:solidFill>
            </a:endParaRPr>
          </a:p>
          <a:p>
            <a:pPr indent="-342900" lvl="0" marL="457200" rtl="0">
              <a:spcBef>
                <a:spcPts val="0"/>
              </a:spcBef>
              <a:buClr>
                <a:schemeClr val="lt1"/>
              </a:buClr>
              <a:buSzPct val="100000"/>
              <a:buChar char="●"/>
            </a:pPr>
            <a:r>
              <a:rPr lang="en" sz="1800">
                <a:solidFill>
                  <a:schemeClr val="lt1"/>
                </a:solidFill>
              </a:rPr>
              <a:t>Believed to be close to Earth’s size but 10 times earth’s mass</a:t>
            </a:r>
          </a:p>
        </p:txBody>
      </p:sp>
      <p:pic>
        <p:nvPicPr>
          <p:cNvPr id="88" name="Shape 88"/>
          <p:cNvPicPr preferRelativeResize="0"/>
          <p:nvPr/>
        </p:nvPicPr>
        <p:blipFill>
          <a:blip r:embed="rId4">
            <a:alphaModFix/>
          </a:blip>
          <a:stretch>
            <a:fillRect/>
          </a:stretch>
        </p:blipFill>
        <p:spPr>
          <a:xfrm>
            <a:off x="4570650" y="1145700"/>
            <a:ext cx="4191125" cy="29130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Shape 9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solidFill>
                  <a:srgbClr val="FFFFFF"/>
                </a:solidFill>
              </a:rPr>
              <a:t>Oort Cloud</a:t>
            </a:r>
          </a:p>
        </p:txBody>
      </p:sp>
      <p:sp>
        <p:nvSpPr>
          <p:cNvPr id="94" name="Shape 94"/>
          <p:cNvSpPr txBox="1"/>
          <p:nvPr/>
        </p:nvSpPr>
        <p:spPr>
          <a:xfrm>
            <a:off x="426600" y="1145700"/>
            <a:ext cx="5722500" cy="3291000"/>
          </a:xfrm>
          <a:prstGeom prst="rect">
            <a:avLst/>
          </a:prstGeom>
          <a:noFill/>
          <a:ln>
            <a:noFill/>
          </a:ln>
        </p:spPr>
        <p:txBody>
          <a:bodyPr anchorCtr="0" anchor="t" bIns="91425" lIns="91425" rIns="91425" wrap="square" tIns="91425">
            <a:noAutofit/>
          </a:bodyPr>
          <a:lstStyle/>
          <a:p>
            <a:pPr indent="-342900" lvl="0" marL="457200" rtl="0">
              <a:spcBef>
                <a:spcPts val="0"/>
              </a:spcBef>
              <a:buClr>
                <a:schemeClr val="lt1"/>
              </a:buClr>
              <a:buSzPct val="100000"/>
              <a:buChar char="●"/>
            </a:pPr>
            <a:r>
              <a:rPr lang="en" sz="1800">
                <a:solidFill>
                  <a:schemeClr val="lt1"/>
                </a:solidFill>
              </a:rPr>
              <a:t>Believed to be an icy debris that surrounds our solar system</a:t>
            </a:r>
          </a:p>
          <a:p>
            <a:pPr lvl="0" rtl="0">
              <a:spcBef>
                <a:spcPts val="0"/>
              </a:spcBef>
              <a:buNone/>
            </a:pPr>
            <a:r>
              <a:t/>
            </a:r>
            <a:endParaRPr sz="1800">
              <a:solidFill>
                <a:schemeClr val="lt1"/>
              </a:solidFill>
            </a:endParaRPr>
          </a:p>
          <a:p>
            <a:pPr indent="-342900" lvl="0" marL="457200" rtl="0">
              <a:spcBef>
                <a:spcPts val="0"/>
              </a:spcBef>
              <a:buClr>
                <a:schemeClr val="lt1"/>
              </a:buClr>
              <a:buSzPct val="100000"/>
              <a:buChar char="●"/>
            </a:pPr>
            <a:r>
              <a:rPr lang="en" sz="1800">
                <a:solidFill>
                  <a:schemeClr val="lt1"/>
                </a:solidFill>
              </a:rPr>
              <a:t>Could extend up to ⅓ of the way from our star to the next</a:t>
            </a:r>
          </a:p>
          <a:p>
            <a:pPr lvl="0" rtl="0">
              <a:spcBef>
                <a:spcPts val="0"/>
              </a:spcBef>
              <a:buNone/>
            </a:pPr>
            <a:r>
              <a:t/>
            </a:r>
            <a:endParaRPr sz="1800">
              <a:solidFill>
                <a:schemeClr val="lt1"/>
              </a:solidFill>
            </a:endParaRPr>
          </a:p>
          <a:p>
            <a:pPr indent="-342900" lvl="0" marL="457200" rtl="0">
              <a:spcBef>
                <a:spcPts val="0"/>
              </a:spcBef>
              <a:buClr>
                <a:schemeClr val="lt1"/>
              </a:buClr>
              <a:buSzPct val="100000"/>
              <a:buChar char="●"/>
            </a:pPr>
            <a:r>
              <a:rPr lang="en" sz="1800">
                <a:solidFill>
                  <a:schemeClr val="lt1"/>
                </a:solidFill>
              </a:rPr>
              <a:t>At this point, the Oort Cloud is all theory</a:t>
            </a:r>
          </a:p>
          <a:p>
            <a:pPr lvl="0" rtl="0">
              <a:spcBef>
                <a:spcPts val="0"/>
              </a:spcBef>
              <a:buNone/>
            </a:pPr>
            <a:r>
              <a:t/>
            </a:r>
            <a:endParaRPr sz="1800">
              <a:solidFill>
                <a:schemeClr val="lt1"/>
              </a:solidFill>
            </a:endParaRPr>
          </a:p>
          <a:p>
            <a:pPr indent="-342900" lvl="0" marL="457200" rtl="0">
              <a:spcBef>
                <a:spcPts val="0"/>
              </a:spcBef>
              <a:buClr>
                <a:schemeClr val="lt1"/>
              </a:buClr>
              <a:buSzPct val="100000"/>
              <a:buChar char="●"/>
            </a:pPr>
            <a:r>
              <a:rPr lang="en" sz="1800">
                <a:solidFill>
                  <a:schemeClr val="lt1"/>
                </a:solidFill>
              </a:rPr>
              <a:t>Population estimates suggest that the outer cloud is ∼ 1012 comets with nuclei &gt;2 km in diameter</a:t>
            </a:r>
          </a:p>
          <a:p>
            <a:pPr lvl="0" rtl="0">
              <a:spcBef>
                <a:spcPts val="0"/>
              </a:spcBef>
              <a:buNone/>
            </a:pPr>
            <a:r>
              <a:t/>
            </a:r>
            <a:endParaRPr sz="1800">
              <a:solidFill>
                <a:schemeClr val="lt1"/>
              </a:solidFill>
            </a:endParaRPr>
          </a:p>
          <a:p>
            <a:pPr indent="-342900" lvl="0" marL="457200" rtl="0">
              <a:spcBef>
                <a:spcPts val="0"/>
              </a:spcBef>
              <a:buClr>
                <a:schemeClr val="lt1"/>
              </a:buClr>
              <a:buSzPct val="100000"/>
              <a:buChar char="●"/>
            </a:pPr>
            <a:r>
              <a:rPr lang="en" sz="1800">
                <a:solidFill>
                  <a:schemeClr val="lt1"/>
                </a:solidFill>
              </a:rPr>
              <a:t>This leads to an estimate of &gt;7 M⊕ for the total mass of comets in the Oort Cloud </a:t>
            </a:r>
          </a:p>
          <a:p>
            <a:pPr lvl="0" rtl="0">
              <a:spcBef>
                <a:spcPts val="0"/>
              </a:spcBef>
              <a:buNone/>
            </a:pPr>
            <a:r>
              <a:t/>
            </a:r>
            <a:endParaRPr sz="1800">
              <a:solidFill>
                <a:schemeClr val="lt1"/>
              </a:solidFill>
            </a:endParaRPr>
          </a:p>
        </p:txBody>
      </p:sp>
      <p:pic>
        <p:nvPicPr>
          <p:cNvPr id="95" name="Shape 95"/>
          <p:cNvPicPr preferRelativeResize="0"/>
          <p:nvPr/>
        </p:nvPicPr>
        <p:blipFill>
          <a:blip r:embed="rId4">
            <a:alphaModFix/>
          </a:blip>
          <a:stretch>
            <a:fillRect/>
          </a:stretch>
        </p:blipFill>
        <p:spPr>
          <a:xfrm>
            <a:off x="6149100" y="1170125"/>
            <a:ext cx="2842500" cy="27141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9" name="Shape 99"/>
        <p:cNvGrpSpPr/>
        <p:nvPr/>
      </p:nvGrpSpPr>
      <p:grpSpPr>
        <a:xfrm>
          <a:off x="0" y="0"/>
          <a:ext cx="0" cy="0"/>
          <a:chOff x="0" y="0"/>
          <a:chExt cx="0" cy="0"/>
        </a:xfrm>
      </p:grpSpPr>
      <p:pic>
        <p:nvPicPr>
          <p:cNvPr id="100" name="Shape 100"/>
          <p:cNvPicPr preferRelativeResize="0"/>
          <p:nvPr/>
        </p:nvPicPr>
        <p:blipFill>
          <a:blip r:embed="rId4">
            <a:alphaModFix/>
          </a:blip>
          <a:stretch>
            <a:fillRect/>
          </a:stretch>
        </p:blipFill>
        <p:spPr>
          <a:xfrm>
            <a:off x="1412825" y="1081775"/>
            <a:ext cx="5648325" cy="3648075"/>
          </a:xfrm>
          <a:prstGeom prst="rect">
            <a:avLst/>
          </a:prstGeom>
          <a:noFill/>
          <a:ln>
            <a:noFill/>
          </a:ln>
        </p:spPr>
      </p:pic>
      <p:sp>
        <p:nvSpPr>
          <p:cNvPr id="101" name="Shape 10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solidFill>
                  <a:srgbClr val="FFFFFF"/>
                </a:solidFill>
              </a:rPr>
              <a:t>Blind Occultation Technique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Shape 10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solidFill>
                  <a:srgbClr val="FFFFFF"/>
                </a:solidFill>
              </a:rPr>
              <a:t>Occultation Technique</a:t>
            </a:r>
          </a:p>
        </p:txBody>
      </p:sp>
      <p:sp>
        <p:nvSpPr>
          <p:cNvPr id="107" name="Shape 107"/>
          <p:cNvSpPr txBox="1"/>
          <p:nvPr/>
        </p:nvSpPr>
        <p:spPr>
          <a:xfrm>
            <a:off x="167100" y="1318375"/>
            <a:ext cx="5236200" cy="3528000"/>
          </a:xfrm>
          <a:prstGeom prst="rect">
            <a:avLst/>
          </a:prstGeom>
          <a:noFill/>
          <a:ln>
            <a:noFill/>
          </a:ln>
        </p:spPr>
        <p:txBody>
          <a:bodyPr anchorCtr="0" anchor="t" bIns="91425" lIns="91425" rIns="91425" wrap="square" tIns="91425">
            <a:noAutofit/>
          </a:bodyPr>
          <a:lstStyle/>
          <a:p>
            <a:pPr indent="-355600" lvl="0" marL="457200" rtl="0">
              <a:spcBef>
                <a:spcPts val="0"/>
              </a:spcBef>
              <a:spcAft>
                <a:spcPts val="0"/>
              </a:spcAft>
              <a:buClr>
                <a:srgbClr val="F3F3F3"/>
              </a:buClr>
              <a:buSzPct val="100000"/>
              <a:buChar char="●"/>
            </a:pPr>
            <a:r>
              <a:rPr lang="en" sz="2000">
                <a:solidFill>
                  <a:srgbClr val="F3F3F3"/>
                </a:solidFill>
              </a:rPr>
              <a:t>Measuring star intensity</a:t>
            </a:r>
          </a:p>
          <a:p>
            <a:pPr indent="-355600" lvl="0" marL="457200" rtl="0">
              <a:spcBef>
                <a:spcPts val="0"/>
              </a:spcBef>
              <a:spcAft>
                <a:spcPts val="0"/>
              </a:spcAft>
              <a:buClr>
                <a:srgbClr val="F3F3F3"/>
              </a:buClr>
              <a:buSzPct val="100000"/>
              <a:buChar char="●"/>
            </a:pPr>
            <a:r>
              <a:rPr lang="en" sz="2000">
                <a:solidFill>
                  <a:srgbClr val="F3F3F3"/>
                </a:solidFill>
              </a:rPr>
              <a:t>7 sample running average</a:t>
            </a:r>
          </a:p>
          <a:p>
            <a:pPr indent="-355600" lvl="0" marL="457200" rtl="0">
              <a:spcBef>
                <a:spcPts val="0"/>
              </a:spcBef>
              <a:spcAft>
                <a:spcPts val="0"/>
              </a:spcAft>
              <a:buClr>
                <a:srgbClr val="F3F3F3"/>
              </a:buClr>
              <a:buSzPct val="100000"/>
              <a:buChar char="●"/>
            </a:pPr>
            <a:r>
              <a:rPr lang="en" sz="2000">
                <a:solidFill>
                  <a:srgbClr val="F3F3F3"/>
                </a:solidFill>
              </a:rPr>
              <a:t>256 sample running average</a:t>
            </a:r>
          </a:p>
          <a:p>
            <a:pPr indent="-355600" lvl="0" marL="457200" rtl="0">
              <a:spcBef>
                <a:spcPts val="0"/>
              </a:spcBef>
              <a:spcAft>
                <a:spcPts val="0"/>
              </a:spcAft>
              <a:buClr>
                <a:srgbClr val="F3F3F3"/>
              </a:buClr>
              <a:buSzPct val="100000"/>
              <a:buChar char="●"/>
            </a:pPr>
            <a:r>
              <a:rPr lang="en" sz="2000">
                <a:solidFill>
                  <a:srgbClr val="F3F3F3"/>
                </a:solidFill>
              </a:rPr>
              <a:t>If noticeable difference then evaluate numbers manually; can determine star locations in Oort cloud.</a:t>
            </a:r>
          </a:p>
          <a:p>
            <a:pPr indent="-355600" lvl="0" marL="457200">
              <a:spcBef>
                <a:spcPts val="0"/>
              </a:spcBef>
              <a:buClr>
                <a:srgbClr val="F3F3F3"/>
              </a:buClr>
              <a:buSzPct val="100000"/>
              <a:buChar char="●"/>
            </a:pPr>
            <a:r>
              <a:rPr lang="en" sz="2000">
                <a:solidFill>
                  <a:srgbClr val="F3F3F3"/>
                </a:solidFill>
              </a:rPr>
              <a:t>Diameter of object determined by the amplitude, and the duration of this change in flux shows how far the object is away.</a:t>
            </a:r>
          </a:p>
        </p:txBody>
      </p:sp>
      <p:pic>
        <p:nvPicPr>
          <p:cNvPr descr="Screen Shot 2017-10-31 at 5.19.57 PM.png" id="108" name="Shape 108"/>
          <p:cNvPicPr preferRelativeResize="0"/>
          <p:nvPr/>
        </p:nvPicPr>
        <p:blipFill>
          <a:blip r:embed="rId4">
            <a:alphaModFix/>
          </a:blip>
          <a:stretch>
            <a:fillRect/>
          </a:stretch>
        </p:blipFill>
        <p:spPr>
          <a:xfrm>
            <a:off x="5429250" y="638175"/>
            <a:ext cx="3562350" cy="3867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