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9" r:id="rId19"/>
    <p:sldId id="275" r:id="rId20"/>
    <p:sldId id="276" r:id="rId21"/>
    <p:sldId id="277" r:id="rId22"/>
    <p:sldId id="278" r:id="rId23"/>
  </p:sldIdLst>
  <p:sldSz cx="9144000" cy="5143500" type="screen16x9"/>
  <p:notesSz cx="6858000" cy="9144000"/>
  <p:embeddedFontLst>
    <p:embeddedFont>
      <p:font typeface="Proxima Nova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85893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1686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589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2581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3452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3924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1863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8987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5952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Schematic of nitrogen chemistry in Titan’s atmosphere based on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 models (13, 14). Stable species are shown in double rectangles.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Dotted arrows represent photolysis, and red arrows indicate the enhanced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channels by C2H2 and C2H4. The thick dashed box contains the stable CN-unit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species of heavy nitriles ðC þ NÞ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 (HC3N, C2H3CN, and C2N2) observed in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Titan’s atmosphere. Hypothetical chemical pathways toward nitrogenated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organic aerosols, in double arrows, are also shown (14, 16); (I) HCN nitrile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polymer (19), (II) R-CN nitrile heteropolymers (19), (III) Copolymers (18),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(IV) CH2NH imine polymer (14). Among each mechanism (II) and (III), the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dominant channels (17) are shown as examples. Our study suggests another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mechanism as direct HCCN radical incorporation to organic aerosol via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heterogeneous chemistry.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50869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HCCN: cyanocarbene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019531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6701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43692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65550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4629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755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7275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6631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0174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8575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3210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3781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5154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Titan Atmospheric Chemistry</a:t>
            </a: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Yang Xia (Carl)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075" y="1185525"/>
            <a:ext cx="4524375" cy="352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252900" y="264300"/>
            <a:ext cx="54732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Nitrogen Fixation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129" name="Shape 129"/>
          <p:cNvSpPr txBox="1"/>
          <p:nvPr/>
        </p:nvSpPr>
        <p:spPr>
          <a:xfrm>
            <a:off x="5542250" y="1498400"/>
            <a:ext cx="2978400" cy="3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On Earth:</a:t>
            </a:r>
            <a:endParaRPr sz="2400"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❏"/>
            </a:pPr>
            <a:r>
              <a:rPr lang="en" sz="2400">
                <a:solidFill>
                  <a:srgbClr val="FFFFFF"/>
                </a:solidFill>
              </a:rPr>
              <a:t>Nitrogen-fixing bacteria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❏"/>
            </a:pPr>
            <a:r>
              <a:rPr lang="en" sz="2400">
                <a:solidFill>
                  <a:srgbClr val="FFFFFF"/>
                </a:solidFill>
              </a:rPr>
              <a:t>Lightning (N2+O2--&gt;NO--&gt;HNO3 (rain))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ctrTitle"/>
          </p:nvPr>
        </p:nvSpPr>
        <p:spPr>
          <a:xfrm>
            <a:off x="510450" y="22920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So, how does nitrogen fixation potentially happen on Titan?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/>
        </p:nvSpPr>
        <p:spPr>
          <a:xfrm>
            <a:off x="252900" y="264300"/>
            <a:ext cx="54732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On Titan: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395775" y="1209475"/>
            <a:ext cx="7462500" cy="34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Char char="❏"/>
            </a:pP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Abundant N2 gas</a:t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Char char="❏"/>
            </a:pP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Nitrogen organic aerosols (which form the haze layer completely covers the moon) are confirmed </a:t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Char char="❏"/>
            </a:pP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ionosphere discovered by Cassini-Huygens Mission</a:t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/>
        </p:nvSpPr>
        <p:spPr>
          <a:xfrm>
            <a:off x="196850" y="143275"/>
            <a:ext cx="5321700" cy="7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Atomic N production on Titan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146" name="Shape 146"/>
          <p:cNvSpPr txBox="1"/>
          <p:nvPr/>
        </p:nvSpPr>
        <p:spPr>
          <a:xfrm>
            <a:off x="1036600" y="1149675"/>
            <a:ext cx="7517400" cy="3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N2 dissociation induced by:</a:t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Char char="❏"/>
            </a:pP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Electron impact</a:t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Char char="❏"/>
            </a:pP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Extreme UV photolysis</a:t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Char char="❏"/>
            </a:pP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Dissociative photoionization</a:t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Char char="❏"/>
            </a:pP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Cosmic ray</a:t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Char char="❏"/>
            </a:pP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N2+ dissociative recombination</a:t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Types of atomic nitrogen:</a:t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Char char="❏"/>
            </a:pP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N(</a:t>
            </a:r>
            <a:r>
              <a:rPr lang="en" sz="2400" baseline="30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S) </a:t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Char char="❏"/>
            </a:pP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N(</a:t>
            </a:r>
            <a:r>
              <a:rPr lang="en" sz="2400" baseline="30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D)</a:t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016955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6396550" y="978675"/>
            <a:ext cx="2626200" cy="28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Balucani, Nadia. “Elementary Reactions of N Atoms with Hydrocarbons: First Steps towards the Formation of Prebiotic N-Containing Molecules in Planetary Atmospheres.” </a:t>
            </a:r>
            <a:r>
              <a:rPr lang="en" sz="1100" i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Chemical Society Reviews</a:t>
            </a: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vol. 41, no. 16, 2012, p. 5473., doi:10.1039/c2cs35113g.</a:t>
            </a:r>
            <a:endParaRPr sz="11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158425" cy="375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6175" y="1502000"/>
            <a:ext cx="4670434" cy="341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/>
        </p:nvSpPr>
        <p:spPr>
          <a:xfrm>
            <a:off x="329900" y="2946625"/>
            <a:ext cx="35841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P. Casavecchia, N. Balucani, L. Cartechini, G. Capozza,</a:t>
            </a:r>
            <a:endParaRPr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A. Bergeat and G. G. Volpi, Faraday Discuss., 2001, 119, 27.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0" name="Shape 160"/>
          <p:cNvSpPr txBox="1"/>
          <p:nvPr/>
        </p:nvSpPr>
        <p:spPr>
          <a:xfrm>
            <a:off x="5231388" y="-5698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N. Balucani, F. Leonori, R. Petrucci, M. Stazi, D. Skouteris,</a:t>
            </a:r>
            <a:endParaRPr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M. Rosi and P. Casavecchia, Faraday Discuss., 2010, 147, 189.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587741" y="380838"/>
            <a:ext cx="838275" cy="471575"/>
          </a:xfrm>
          <a:custGeom>
            <a:avLst/>
            <a:gdLst/>
            <a:ahLst/>
            <a:cxnLst/>
            <a:rect l="0" t="0" r="0" b="0"/>
            <a:pathLst>
              <a:path w="33531" h="18863" extrusionOk="0">
                <a:moveTo>
                  <a:pt x="29876" y="3885"/>
                </a:moveTo>
                <a:cubicBezTo>
                  <a:pt x="24148" y="1738"/>
                  <a:pt x="17915" y="-720"/>
                  <a:pt x="11881" y="286"/>
                </a:cubicBezTo>
                <a:cubicBezTo>
                  <a:pt x="6440" y="1193"/>
                  <a:pt x="-1453" y="7119"/>
                  <a:pt x="484" y="12283"/>
                </a:cubicBezTo>
                <a:cubicBezTo>
                  <a:pt x="4209" y="22212"/>
                  <a:pt x="23449" y="19362"/>
                  <a:pt x="32275" y="13483"/>
                </a:cubicBezTo>
                <a:cubicBezTo>
                  <a:pt x="34858" y="11762"/>
                  <a:pt x="32821" y="5467"/>
                  <a:pt x="29876" y="4485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/>
          <p:nvPr/>
        </p:nvSpPr>
        <p:spPr>
          <a:xfrm>
            <a:off x="459702" y="2125707"/>
            <a:ext cx="1086625" cy="573325"/>
          </a:xfrm>
          <a:custGeom>
            <a:avLst/>
            <a:gdLst/>
            <a:ahLst/>
            <a:cxnLst/>
            <a:rect l="0" t="0" r="0" b="0"/>
            <a:pathLst>
              <a:path w="43465" h="22933" extrusionOk="0">
                <a:moveTo>
                  <a:pt x="34398" y="6670"/>
                </a:moveTo>
                <a:cubicBezTo>
                  <a:pt x="27200" y="4871"/>
                  <a:pt x="20039" y="2916"/>
                  <a:pt x="12804" y="1272"/>
                </a:cubicBezTo>
                <a:cubicBezTo>
                  <a:pt x="10456" y="738"/>
                  <a:pt x="7486" y="-832"/>
                  <a:pt x="5606" y="672"/>
                </a:cubicBezTo>
                <a:cubicBezTo>
                  <a:pt x="1750" y="3757"/>
                  <a:pt x="-603" y="9597"/>
                  <a:pt x="208" y="14468"/>
                </a:cubicBezTo>
                <a:cubicBezTo>
                  <a:pt x="727" y="17586"/>
                  <a:pt x="5177" y="18453"/>
                  <a:pt x="8005" y="19866"/>
                </a:cubicBezTo>
                <a:cubicBezTo>
                  <a:pt x="16948" y="24335"/>
                  <a:pt x="28655" y="23425"/>
                  <a:pt x="37997" y="19866"/>
                </a:cubicBezTo>
                <a:cubicBezTo>
                  <a:pt x="40375" y="18960"/>
                  <a:pt x="43676" y="16997"/>
                  <a:pt x="43395" y="14468"/>
                </a:cubicBezTo>
                <a:cubicBezTo>
                  <a:pt x="42988" y="10804"/>
                  <a:pt x="38685" y="7270"/>
                  <a:pt x="34998" y="7270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375" y="167999"/>
            <a:ext cx="3761500" cy="353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6924" y="1113325"/>
            <a:ext cx="4180450" cy="39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/>
        </p:nvSpPr>
        <p:spPr>
          <a:xfrm>
            <a:off x="75825" y="2916675"/>
            <a:ext cx="47511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N. Balucani, M. Alagia, L. Cartechini, P. Casavecchia,</a:t>
            </a:r>
            <a:endParaRPr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G. G. Volpi, K. Sato, T. Takayanagi and Y. Kurosaki, J. Am.</a:t>
            </a:r>
            <a:endParaRPr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Chem. Soc., 2000, 122, 4443.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4074550" y="-802250"/>
            <a:ext cx="5205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M. Rosi, S. Falcinelli1, N. Balucani, P. Casavecchia, F. Leonori</a:t>
            </a:r>
            <a:endParaRPr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and D. Skouteris, Lecture Notes in Computer Science, 2012,</a:t>
            </a:r>
            <a:endParaRPr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7333, 331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950" y="199075"/>
            <a:ext cx="6996500" cy="43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>
            <a:off x="329850" y="4616500"/>
            <a:ext cx="78252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Imanaka, Hiroshi, and Mark A. Smith. “Formation of Nitrogenated Organic Aerosols in the Titan Upper Atmosphere.” </a:t>
            </a:r>
            <a:r>
              <a:rPr lang="en" sz="1100" i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Proceedings of the National Academy of Sciences</a:t>
            </a: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vol. 107, no. 28, Feb. 2010, pp. 12423–12428., doi:10.1073/pnas.0913353107.</a:t>
            </a:r>
            <a:endParaRPr sz="11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458075" cy="4610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750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300" y="152400"/>
            <a:ext cx="4739796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/>
        </p:nvSpPr>
        <p:spPr>
          <a:xfrm>
            <a:off x="5413400" y="25717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He, Chao, and Mark A. Smith. “A Comprehensive NMR Structural Study of Titan Aerosol Analogs: Implications for Titan’s Atmospheric Chemistry.” </a:t>
            </a:r>
            <a:r>
              <a:rPr lang="en" sz="1100" i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Icarus</a:t>
            </a: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 vol. 243, 2014, pp. 31–38., doi:10.1016/j.icarus.2014.09.021.</a:t>
            </a:r>
            <a:endParaRPr sz="11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5338475" y="463000"/>
            <a:ext cx="3494100" cy="13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Possible Pathway for Nitrogen aerosol formation (preliminary reactions for nitrogen fixation)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9575" y="1283150"/>
            <a:ext cx="6741626" cy="34563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/>
        </p:nvSpPr>
        <p:spPr>
          <a:xfrm>
            <a:off x="443500" y="168000"/>
            <a:ext cx="7468800" cy="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Titan was discovered in 1655 by Christiaan Huygens, a Dutchman</a:t>
            </a:r>
            <a:endParaRPr sz="2400"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/>
        </p:nvSpPr>
        <p:spPr>
          <a:xfrm>
            <a:off x="359925" y="208075"/>
            <a:ext cx="3569100" cy="7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Conclusions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194" name="Shape 194"/>
          <p:cNvSpPr txBox="1"/>
          <p:nvPr/>
        </p:nvSpPr>
        <p:spPr>
          <a:xfrm>
            <a:off x="539875" y="942850"/>
            <a:ext cx="7857600" cy="38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Char char="❏"/>
            </a:pP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Titan’s atmosphere is rich in N</a:t>
            </a:r>
            <a:r>
              <a:rPr lang="en" sz="2400" baseline="-25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which forms small nitrogenated organic aerosols via N dissociation and series of reactions (supported by studies on earth using analog to Titan aerosols--Tholin)</a:t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Char char="❏"/>
            </a:pP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However, these precursors cannot continue to react because of low temperature of Titan atmosphere (just precipitate on Titan’s surface)</a:t>
            </a:r>
            <a:endParaRPr sz="2400" baseline="30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/>
        </p:nvSpPr>
        <p:spPr>
          <a:xfrm>
            <a:off x="359925" y="208075"/>
            <a:ext cx="3569100" cy="7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Conclusions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200" name="Shape 200"/>
          <p:cNvSpPr txBox="1"/>
          <p:nvPr/>
        </p:nvSpPr>
        <p:spPr>
          <a:xfrm>
            <a:off x="539875" y="942850"/>
            <a:ext cx="7857600" cy="38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Char char="❏"/>
            </a:pP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But! Tholin in presence of liquid water are able to hydrolyze and produce different products (even including amino acids) as a function of pH</a:t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Char char="❏"/>
            </a:pP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 thoughts: when the sun becomes a red giant in the far future (or due to some other unexpected reasons), Titan’s temperature will rise and ice on the satellite will melt, leading to evolution of life</a:t>
            </a:r>
            <a:endParaRPr sz="2400" baseline="30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/>
        </p:nvSpPr>
        <p:spPr>
          <a:xfrm>
            <a:off x="284950" y="0"/>
            <a:ext cx="3569100" cy="7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Reference</a:t>
            </a:r>
            <a:endParaRPr sz="2400" dirty="0"/>
          </a:p>
        </p:txBody>
      </p:sp>
      <p:sp>
        <p:nvSpPr>
          <p:cNvPr id="206" name="Shape 206"/>
          <p:cNvSpPr txBox="1"/>
          <p:nvPr/>
        </p:nvSpPr>
        <p:spPr>
          <a:xfrm>
            <a:off x="284950" y="328025"/>
            <a:ext cx="8127600" cy="41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Imanaka, Hiroshi, and Mark A. Smith. “Formation of Nitrogenated Organic Aerosols in the Titan Upper Atmosphere.” </a:t>
            </a:r>
            <a:r>
              <a:rPr lang="en" i="1">
                <a:latin typeface="Times New Roman"/>
                <a:ea typeface="Times New Roman"/>
                <a:cs typeface="Times New Roman"/>
                <a:sym typeface="Times New Roman"/>
              </a:rPr>
              <a:t>Proceedings of the National Academy of Sciences</a:t>
            </a:r>
            <a:r>
              <a:rPr lang="en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vol. 107, no. 28, Feb. 2010, pp. 12423–12428., doi:10.1073/pnas.0913353107.</a:t>
            </a:r>
            <a:endParaRPr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Balucani, Nadia. “Elementary Reactions of N Atoms with Hydrocarbons: First Steps towards the Formation of Prebiotic N-Containing Molecules in Planetary Atmospheres.” </a:t>
            </a:r>
            <a:r>
              <a:rPr lang="en" i="1">
                <a:latin typeface="Times New Roman"/>
                <a:ea typeface="Times New Roman"/>
                <a:cs typeface="Times New Roman"/>
                <a:sym typeface="Times New Roman"/>
              </a:rPr>
              <a:t>Chemical Society Reviews</a:t>
            </a:r>
            <a:r>
              <a:rPr lang="en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vol. 41, no. 16, 2012, p. 5473., doi:10.1039/c2cs35113g.</a:t>
            </a:r>
            <a:endParaRPr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He, Chao, and Mark A. Smith. “A Comprehensive NMR Structural Study of Titan Aerosol Analogs: Implications for Titan’s Atmospheric Chemistry.” </a:t>
            </a:r>
            <a:r>
              <a:rPr lang="en" i="1">
                <a:latin typeface="Times New Roman"/>
                <a:ea typeface="Times New Roman"/>
                <a:cs typeface="Times New Roman"/>
                <a:sym typeface="Times New Roman"/>
              </a:rPr>
              <a:t>Icarus</a:t>
            </a:r>
            <a:r>
              <a:rPr lang="en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vol. 243, 2014, pp. 31–38., doi:10.1016/j.icarus.2014.09.021.</a:t>
            </a:r>
            <a:endParaRPr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Titan Tholins: Simulating Titan Organic Chemistry in the Cassini-Huygens Era” Morgan L. Cable, Sarah M. Hörst, Robert Hodyss, Patricia M. Beauchamp, Mark A. Smith, and Peter A. Willis </a:t>
            </a:r>
            <a:r>
              <a:rPr lang="en" i="1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Chemical Reviews</a:t>
            </a:r>
            <a:r>
              <a:rPr lang="en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b="1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2012</a:t>
            </a:r>
            <a:r>
              <a:rPr lang="en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i="1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112</a:t>
            </a:r>
            <a:r>
              <a:rPr lang="en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(3), 1882-1909 	DOI:10.1021/cr200221x</a:t>
            </a:r>
            <a:endParaRPr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N. Balucani, M. Alagia, L. Cartechini, P. Casavecchia, G. G. Volpi, K. Sato, T. Takayanagi and Y. Kurosaki, J. Am. Ch. Soc., 2000, 122, 4443.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N. Balucani, F. Leonori, R. Petrucci, M. Stazi, D. Skouteris, M. Rosi and P. Casavecchia, Faraday Dis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cuss., 2010, 147, 189. </a:t>
            </a:r>
            <a:endParaRPr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P. Casavecchia, N. Balucani, L. Cartechini, G. Capozza, A. Bergeat and G. G. Volpi, Faraday Discuss., 2001, 119, 27.</a:t>
            </a:r>
            <a:endParaRPr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M. Rosi, S. Falcinelli1, N. Balucani, P. Casavecchia, F. Leonori and D. Skouteris, Lecture Notes in Computer Science, 2012, 7333, 331</a:t>
            </a:r>
            <a:endParaRPr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850" y="604575"/>
            <a:ext cx="4364525" cy="43645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x="307850" y="44500"/>
            <a:ext cx="3516900" cy="4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Titan Overview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73" name="Shape 73"/>
          <p:cNvSpPr txBox="1"/>
          <p:nvPr/>
        </p:nvSpPr>
        <p:spPr>
          <a:xfrm>
            <a:off x="5000750" y="637975"/>
            <a:ext cx="3857700" cy="41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2nd largest satellite in solar system (2575 km in radius)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Orbits Saturn at about 21 Saturn radii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Rotation is tidally locked to Saturn: period--16 earth days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Thick atmosphere with a surface pressure of 1.5 bar </a:t>
            </a:r>
            <a:r>
              <a:rPr lang="en">
                <a:solidFill>
                  <a:srgbClr val="FFFFFF"/>
                </a:solidFill>
              </a:rPr>
              <a:t>                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5600" y="240325"/>
            <a:ext cx="6134100" cy="37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494700" y="4132925"/>
            <a:ext cx="7165800" cy="6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Diameter for different satellites in solar system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/>
        </p:nvSpPr>
        <p:spPr>
          <a:xfrm>
            <a:off x="0" y="0"/>
            <a:ext cx="84741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•Gerard Kuiper discovered that Titan had an </a:t>
            </a:r>
            <a:r>
              <a:rPr lang="en" sz="2400" b="1" i="1">
                <a:solidFill>
                  <a:srgbClr val="FFFFFF"/>
                </a:solidFill>
              </a:rPr>
              <a:t>atmosphere</a:t>
            </a:r>
            <a:r>
              <a:rPr lang="en" sz="2400">
                <a:solidFill>
                  <a:srgbClr val="FFFFFF"/>
                </a:solidFill>
              </a:rPr>
              <a:t> in 1944 by taking </a:t>
            </a:r>
            <a:r>
              <a:rPr lang="en" sz="2400" b="1" i="1">
                <a:solidFill>
                  <a:srgbClr val="FFFFFF"/>
                </a:solidFill>
              </a:rPr>
              <a:t>spectra</a:t>
            </a:r>
            <a:r>
              <a:rPr lang="en" sz="2400">
                <a:solidFill>
                  <a:srgbClr val="FFFFFF"/>
                </a:solidFill>
              </a:rPr>
              <a:t> of Titan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125" y="2078375"/>
            <a:ext cx="811530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125" y="2716550"/>
            <a:ext cx="8115300" cy="11144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4384875" y="4257175"/>
            <a:ext cx="3034800" cy="6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CH4 adsorption bands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6" name="Shape 96"/>
          <p:cNvSpPr/>
          <p:nvPr/>
        </p:nvSpPr>
        <p:spPr>
          <a:xfrm>
            <a:off x="2699250" y="4046950"/>
            <a:ext cx="255000" cy="848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542063" y="4046950"/>
            <a:ext cx="255000" cy="848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179950" y="192475"/>
            <a:ext cx="8296800" cy="44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Huygens found evidence for C</a:t>
            </a:r>
            <a:r>
              <a:rPr lang="en" sz="4000" baseline="-25000">
                <a:solidFill>
                  <a:srgbClr val="FFFFFF"/>
                </a:solidFill>
              </a:rPr>
              <a:t>2</a:t>
            </a:r>
            <a:r>
              <a:rPr lang="en" sz="2400">
                <a:solidFill>
                  <a:srgbClr val="FFFFFF"/>
                </a:solidFill>
              </a:rPr>
              <a:t>H</a:t>
            </a:r>
            <a:r>
              <a:rPr lang="en" sz="4000" baseline="-25000">
                <a:solidFill>
                  <a:srgbClr val="FFFFFF"/>
                </a:solidFill>
              </a:rPr>
              <a:t>6</a:t>
            </a:r>
            <a:r>
              <a:rPr lang="en" sz="2400">
                <a:solidFill>
                  <a:srgbClr val="FFFFFF"/>
                </a:solidFill>
              </a:rPr>
              <a:t>, CO</a:t>
            </a:r>
            <a:r>
              <a:rPr lang="en" sz="4000" baseline="-25000">
                <a:solidFill>
                  <a:srgbClr val="FFFFFF"/>
                </a:solidFill>
              </a:rPr>
              <a:t>2</a:t>
            </a:r>
            <a:r>
              <a:rPr lang="en" sz="2400">
                <a:solidFill>
                  <a:srgbClr val="FFFFFF"/>
                </a:solidFill>
              </a:rPr>
              <a:t>, C</a:t>
            </a:r>
            <a:r>
              <a:rPr lang="en" sz="4000" baseline="-25000">
                <a:solidFill>
                  <a:srgbClr val="FFFFFF"/>
                </a:solidFill>
              </a:rPr>
              <a:t>2</a:t>
            </a:r>
            <a:r>
              <a:rPr lang="en" sz="2400">
                <a:solidFill>
                  <a:srgbClr val="FFFFFF"/>
                </a:solidFill>
              </a:rPr>
              <a:t>N</a:t>
            </a:r>
            <a:r>
              <a:rPr lang="en" sz="4000" baseline="-25000">
                <a:solidFill>
                  <a:srgbClr val="FFFFFF"/>
                </a:solidFill>
              </a:rPr>
              <a:t>2</a:t>
            </a:r>
            <a:r>
              <a:rPr lang="en" sz="2400">
                <a:solidFill>
                  <a:srgbClr val="FFFFFF"/>
                </a:solidFill>
              </a:rPr>
              <a:t>, C</a:t>
            </a:r>
            <a:r>
              <a:rPr lang="en" sz="4000" baseline="-25000">
                <a:solidFill>
                  <a:srgbClr val="FFFFFF"/>
                </a:solidFill>
              </a:rPr>
              <a:t>6</a:t>
            </a:r>
            <a:r>
              <a:rPr lang="en" sz="2400">
                <a:solidFill>
                  <a:srgbClr val="FFFFFF"/>
                </a:solidFill>
              </a:rPr>
              <a:t>H</a:t>
            </a:r>
            <a:r>
              <a:rPr lang="en" sz="4000" baseline="-25000">
                <a:solidFill>
                  <a:srgbClr val="FFFFFF"/>
                </a:solidFill>
              </a:rPr>
              <a:t>6</a:t>
            </a:r>
            <a:r>
              <a:rPr lang="en" sz="2400">
                <a:solidFill>
                  <a:srgbClr val="FFFFFF"/>
                </a:solidFill>
              </a:rPr>
              <a:t>, and </a:t>
            </a:r>
            <a:r>
              <a:rPr lang="en" sz="2400" i="1">
                <a:solidFill>
                  <a:srgbClr val="FFFFFF"/>
                </a:solidFill>
              </a:rPr>
              <a:t>liquid</a:t>
            </a:r>
            <a:r>
              <a:rPr lang="en" sz="2400">
                <a:solidFill>
                  <a:srgbClr val="FFFFFF"/>
                </a:solidFill>
              </a:rPr>
              <a:t> methane at the surface</a:t>
            </a:r>
            <a:endParaRPr sz="2400">
              <a:solidFill>
                <a:srgbClr val="FFFFFF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Cassini found evidence for water ice, C</a:t>
            </a:r>
            <a:r>
              <a:rPr lang="en" sz="4000" baseline="-25000">
                <a:solidFill>
                  <a:srgbClr val="FFFFFF"/>
                </a:solidFill>
              </a:rPr>
              <a:t>6</a:t>
            </a:r>
            <a:r>
              <a:rPr lang="en" sz="2400">
                <a:solidFill>
                  <a:srgbClr val="FFFFFF"/>
                </a:solidFill>
              </a:rPr>
              <a:t>H</a:t>
            </a:r>
            <a:r>
              <a:rPr lang="en" sz="4000" baseline="-25000">
                <a:solidFill>
                  <a:srgbClr val="FFFFFF"/>
                </a:solidFill>
              </a:rPr>
              <a:t>6</a:t>
            </a:r>
            <a:r>
              <a:rPr lang="en" sz="2400">
                <a:solidFill>
                  <a:srgbClr val="FFFFFF"/>
                </a:solidFill>
              </a:rPr>
              <a:t>, and “organics” at the surface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9300" y="1330150"/>
            <a:ext cx="4720349" cy="219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944725" y="2143500"/>
            <a:ext cx="5893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http://www.hems-workshop.org/5thWS/Talks/Thursday/Harpold.pdf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675" y="319925"/>
            <a:ext cx="7391400" cy="267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482900" y="1941150"/>
            <a:ext cx="7143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</a:rPr>
              <a:t>Spike indicates the presence of </a:t>
            </a:r>
            <a:r>
              <a:rPr lang="en" sz="1600" b="1" i="1">
                <a:solidFill>
                  <a:srgbClr val="FFFFFF"/>
                </a:solidFill>
              </a:rPr>
              <a:t>liquid</a:t>
            </a:r>
            <a:r>
              <a:rPr lang="en" sz="1600" b="1">
                <a:solidFill>
                  <a:srgbClr val="FFFFFF"/>
                </a:solidFill>
              </a:rPr>
              <a:t> methane at the surface.</a:t>
            </a:r>
            <a:endParaRPr sz="16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/>
        </p:nvSpPr>
        <p:spPr>
          <a:xfrm>
            <a:off x="937275" y="1285500"/>
            <a:ext cx="6905400" cy="41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❏"/>
            </a:pPr>
            <a:r>
              <a:rPr lang="en" sz="1800">
                <a:solidFill>
                  <a:srgbClr val="FFFFFF"/>
                </a:solidFill>
              </a:rPr>
              <a:t>N2 (90~97%)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❏"/>
            </a:pPr>
            <a:r>
              <a:rPr lang="en" sz="1800">
                <a:solidFill>
                  <a:srgbClr val="FFFFFF"/>
                </a:solidFill>
              </a:rPr>
              <a:t>Methane (2~5%)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❏"/>
            </a:pPr>
            <a:r>
              <a:rPr lang="en" sz="1800">
                <a:solidFill>
                  <a:srgbClr val="FFFFFF"/>
                </a:solidFill>
              </a:rPr>
              <a:t>Argon (0~6%)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❏"/>
            </a:pPr>
            <a:r>
              <a:rPr lang="en" sz="1800">
                <a:solidFill>
                  <a:srgbClr val="FFFFFF"/>
                </a:solidFill>
              </a:rPr>
              <a:t>Assorted hydrocarbons &amp; nitriles (C2H2, C2H6, HCN, …)</a:t>
            </a:r>
            <a:endParaRPr sz="1800">
              <a:solidFill>
                <a:srgbClr val="FFFFFF"/>
              </a:solidFill>
            </a:endParaRPr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❏"/>
            </a:pPr>
            <a:r>
              <a:rPr lang="en" sz="1800">
                <a:solidFill>
                  <a:srgbClr val="FFFFFF"/>
                </a:solidFill>
              </a:rPr>
              <a:t>H2O (8 ppb), CO2 (10 ppb)     </a:t>
            </a:r>
            <a:r>
              <a:rPr lang="en">
                <a:solidFill>
                  <a:srgbClr val="FFFFFF"/>
                </a:solidFill>
              </a:rPr>
              <a:t>       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6" name="Shape 116"/>
          <p:cNvSpPr txBox="1"/>
          <p:nvPr/>
        </p:nvSpPr>
        <p:spPr>
          <a:xfrm>
            <a:off x="362800" y="396175"/>
            <a:ext cx="5500500" cy="4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 Atmospheric Constituents</a:t>
            </a:r>
            <a:endParaRPr sz="3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/>
        </p:nvSpPr>
        <p:spPr>
          <a:xfrm>
            <a:off x="252900" y="264300"/>
            <a:ext cx="69900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Consideration of Life: Nitrogen Fixation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440775" y="1404400"/>
            <a:ext cx="7462500" cy="34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Char char="❏"/>
            </a:pP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 is an essential component in amino acids and nucleic acids</a:t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Char char="❏"/>
            </a:pP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However, N2 cannot be directly used by most organisms due to their triple bonds (almost inert)</a:t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Char char="❏"/>
            </a:pP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 it must be ‘fixed’ (or combined into) as NH4 (ammonium) or NO3 (nitrate) ions for living organisms to use</a:t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1102</Words>
  <Application>Microsoft Office PowerPoint</Application>
  <PresentationFormat>On-screen Show (16:9)</PresentationFormat>
  <Paragraphs>97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Times New Roman</vt:lpstr>
      <vt:lpstr>Arial</vt:lpstr>
      <vt:lpstr>Proxima Nova</vt:lpstr>
      <vt:lpstr>Spearmint</vt:lpstr>
      <vt:lpstr>Titan Atmospheric Chemistry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So, how does nitrogen fixation potentially happen on Titan?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Titan Atmospheric Chemistry</dc:title>
  <cp:lastModifiedBy>user</cp:lastModifiedBy>
  <cp:revision>1</cp:revision>
  <dcterms:modified xsi:type="dcterms:W3CDTF">2018-06-07T17:39:39Z</dcterms:modified>
</cp:coreProperties>
</file>