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63" r:id="rId5"/>
    <p:sldId id="264" r:id="rId6"/>
    <p:sldId id="267" r:id="rId7"/>
    <p:sldId id="266" r:id="rId8"/>
    <p:sldId id="258" r:id="rId9"/>
    <p:sldId id="268" r:id="rId10"/>
    <p:sldId id="259" r:id="rId11"/>
    <p:sldId id="262" r:id="rId12"/>
    <p:sldId id="260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747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0CC4D-BFCC-8C49-BA86-663CC02F74D5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45E6-D9C5-BE40-85FB-105142589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lunar.earth.northwestern.edu/courses/438/formisano2004.pdf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Detection of Methane in the Atmosphere of Mars, Formisano, V. et al., Science, vol. 306, 2004.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545E6-D9C5-BE40-85FB-1051425891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http://www.nature.com/news/2008/081022/full/4551018a.html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545E6-D9C5-BE40-85FB-1051425891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http://www.ncbi.nlm.nih.gov/pubmed/</a:t>
            </a:r>
            <a:r>
              <a:rPr lang="en-US" dirty="0" smtClean="0"/>
              <a:t>17127329 </a:t>
            </a:r>
            <a:r>
              <a:rPr lang="en-US" b="1" dirty="0" err="1" smtClean="0"/>
              <a:t>Mycoplasma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http://link.springer.com/article/10.1007/s00253-004-1725-0#page-1 </a:t>
            </a:r>
            <a:r>
              <a:rPr lang="en-US" dirty="0" err="1" smtClean="0"/>
              <a:t>dechloromonas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http://www.sciencedirect.com/science/article/pii/S0923250807000903</a:t>
            </a:r>
          </a:p>
          <a:p>
            <a:r>
              <a:rPr lang="en-US" dirty="0" err="1" smtClean="0"/>
              <a:t>Catechol</a:t>
            </a:r>
            <a:endParaRPr lang="en-US" dirty="0" smtClean="0"/>
          </a:p>
          <a:p>
            <a:r>
              <a:rPr lang="en-US" dirty="0" smtClean="0"/>
              <a:t>RGD</a:t>
            </a:r>
          </a:p>
          <a:p>
            <a:r>
              <a:rPr lang="en-US" dirty="0" err="1" smtClean="0"/>
              <a:t>Fibrenectin</a:t>
            </a:r>
            <a:endParaRPr lang="en-US" dirty="0" smtClean="0"/>
          </a:p>
          <a:p>
            <a:r>
              <a:rPr lang="en-US" dirty="0" smtClean="0"/>
              <a:t>Charge polymer layer</a:t>
            </a:r>
            <a:r>
              <a:rPr lang="en-US" baseline="0" dirty="0" smtClean="0"/>
              <a:t> cationic exchange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545E6-D9C5-BE40-85FB-1051425891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http://www.ncbi.nlm.nih.gov/pubmed/17127329 </a:t>
            </a:r>
            <a:r>
              <a:rPr lang="en-US" b="1" dirty="0" err="1" smtClean="0"/>
              <a:t>Mycoplasma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http://link.springer.com/article/10.1007/s00253-004-1725-0#page-1 </a:t>
            </a:r>
            <a:r>
              <a:rPr lang="en-US" dirty="0" err="1" smtClean="0"/>
              <a:t>dechloromonas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http://www.sciencedirect.com/science/article/pii/S0923250807000903</a:t>
            </a:r>
          </a:p>
          <a:p>
            <a:r>
              <a:rPr lang="en-US" dirty="0" err="1" smtClean="0"/>
              <a:t>Catechol</a:t>
            </a:r>
            <a:endParaRPr lang="en-US" dirty="0" smtClean="0"/>
          </a:p>
          <a:p>
            <a:r>
              <a:rPr lang="en-US" dirty="0" smtClean="0"/>
              <a:t>RGD</a:t>
            </a:r>
          </a:p>
          <a:p>
            <a:r>
              <a:rPr lang="en-US" dirty="0" err="1" smtClean="0"/>
              <a:t>Fibrenectin</a:t>
            </a:r>
            <a:endParaRPr lang="en-US" dirty="0" smtClean="0"/>
          </a:p>
          <a:p>
            <a:r>
              <a:rPr lang="en-US" dirty="0" smtClean="0"/>
              <a:t>Charge polymer layer</a:t>
            </a:r>
            <a:r>
              <a:rPr lang="en-US" baseline="0" dirty="0" smtClean="0"/>
              <a:t> cationic exchange column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545E6-D9C5-BE40-85FB-1051425891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9607-CF1D-754E-9DD2-4E1B10955BD1}" type="datetimeFigureOut">
              <a:rPr lang="en-US" smtClean="0"/>
              <a:pPr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EBE7-2F4D-0A4D-900F-2AB572FD2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on 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James Hedrick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Confirms </a:t>
            </a:r>
            <a:r>
              <a:rPr lang="en-US" dirty="0" err="1" smtClean="0"/>
              <a:t>Perchlorates</a:t>
            </a:r>
            <a:r>
              <a:rPr lang="en-US" dirty="0" smtClean="0"/>
              <a:t> are widespread</a:t>
            </a:r>
          </a:p>
          <a:p>
            <a:r>
              <a:rPr lang="en-US" dirty="0" smtClean="0"/>
              <a:t>Doesn’t see </a:t>
            </a:r>
            <a:r>
              <a:rPr lang="en-US" dirty="0" smtClean="0"/>
              <a:t>Methane at the current site. </a:t>
            </a:r>
            <a:r>
              <a:rPr lang="en-US" dirty="0" err="1" smtClean="0"/>
              <a:t>Nili</a:t>
            </a:r>
            <a:r>
              <a:rPr lang="en-US" dirty="0" smtClean="0"/>
              <a:t> </a:t>
            </a:r>
            <a:r>
              <a:rPr lang="en-US" dirty="0" err="1" smtClean="0"/>
              <a:t>Fossae</a:t>
            </a:r>
            <a:r>
              <a:rPr lang="en-US" dirty="0" smtClean="0"/>
              <a:t> was the site with </a:t>
            </a:r>
            <a:r>
              <a:rPr lang="en-US" dirty="0" smtClean="0"/>
              <a:t>m</a:t>
            </a:r>
            <a:r>
              <a:rPr lang="en-US" dirty="0" smtClean="0"/>
              <a:t>ethane plumes</a:t>
            </a:r>
          </a:p>
          <a:p>
            <a:r>
              <a:rPr lang="en-US" dirty="0" smtClean="0"/>
              <a:t>Currently found organics but cannot confirm yet if there was contamination.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Return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 of interest</a:t>
            </a:r>
            <a:endParaRPr lang="en-US" dirty="0" smtClean="0"/>
          </a:p>
          <a:p>
            <a:pPr lvl="1"/>
            <a:r>
              <a:rPr lang="en-US" dirty="0" smtClean="0"/>
              <a:t>Near t</a:t>
            </a:r>
            <a:r>
              <a:rPr lang="en-US" dirty="0" smtClean="0"/>
              <a:t>he </a:t>
            </a:r>
            <a:r>
              <a:rPr lang="en-US" dirty="0" smtClean="0"/>
              <a:t>poles </a:t>
            </a:r>
            <a:r>
              <a:rPr lang="en-US" dirty="0" smtClean="0"/>
              <a:t>where subsurface ice is</a:t>
            </a:r>
          </a:p>
          <a:p>
            <a:pPr lvl="1"/>
            <a:r>
              <a:rPr lang="en-US" dirty="0" err="1" smtClean="0"/>
              <a:t>Nili</a:t>
            </a:r>
            <a:r>
              <a:rPr lang="en-US" dirty="0" smtClean="0"/>
              <a:t> </a:t>
            </a:r>
            <a:r>
              <a:rPr lang="en-US" dirty="0" err="1" smtClean="0"/>
              <a:t>Fossae</a:t>
            </a:r>
            <a:r>
              <a:rPr lang="en-US" dirty="0" smtClean="0"/>
              <a:t> Region, methane plumes </a:t>
            </a:r>
          </a:p>
          <a:p>
            <a:pPr lvl="1"/>
            <a:r>
              <a:rPr lang="en-US" dirty="0" smtClean="0"/>
              <a:t>Also in areas where soil samples showed promising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Mass Spectrometer, best ones are too large to take to Mars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</a:t>
            </a:r>
            <a:r>
              <a:rPr lang="en-US" dirty="0" smtClean="0"/>
              <a:t> Right </a:t>
            </a:r>
            <a:r>
              <a:rPr lang="en-US" dirty="0" smtClean="0"/>
              <a:t>M</a:t>
            </a:r>
            <a:r>
              <a:rPr lang="en-US" dirty="0" smtClean="0"/>
              <a:t>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 of soil from</a:t>
            </a:r>
            <a:r>
              <a:rPr lang="en-US" dirty="0" smtClean="0"/>
              <a:t> Curiosity </a:t>
            </a:r>
            <a:r>
              <a:rPr lang="en-US" dirty="0" smtClean="0"/>
              <a:t>can help</a:t>
            </a:r>
            <a:r>
              <a:rPr lang="en-US" dirty="0" smtClean="0"/>
              <a:t> determine viable nutrients </a:t>
            </a:r>
            <a:r>
              <a:rPr lang="en-US" dirty="0" smtClean="0"/>
              <a:t>in a </a:t>
            </a:r>
            <a:r>
              <a:rPr lang="en-US" dirty="0" smtClean="0"/>
              <a:t>media that </a:t>
            </a:r>
            <a:r>
              <a:rPr lang="en-US" dirty="0" smtClean="0"/>
              <a:t>would be necessary to find life.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 </a:t>
            </a:r>
            <a:r>
              <a:rPr lang="en-US" smtClean="0"/>
              <a:t>Cell Detection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arrays with many types of cell adhesion proteins</a:t>
            </a:r>
          </a:p>
          <a:p>
            <a:r>
              <a:rPr lang="en-US" dirty="0" smtClean="0"/>
              <a:t>Dilute soil in media or water on top of array, allow for adhering, and gently wash away the rest</a:t>
            </a:r>
          </a:p>
          <a:p>
            <a:r>
              <a:rPr lang="en-US" dirty="0" smtClean="0"/>
              <a:t>Use microscopy to detect adhesion of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 Assay</a:t>
            </a:r>
            <a:endParaRPr lang="en-US" dirty="0"/>
          </a:p>
        </p:txBody>
      </p:sp>
      <p:pic>
        <p:nvPicPr>
          <p:cNvPr id="8" name="Content Placeholder 7" descr="Scheme1A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4712" b="-24712"/>
          <a:stretch>
            <a:fillRect/>
          </a:stretch>
        </p:blipFill>
        <p:spPr/>
      </p:pic>
      <p:pic>
        <p:nvPicPr>
          <p:cNvPr id="9" name="Content Placeholder 8" descr="Scheme1D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4712" b="-247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Microfluidic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Microfluidic</a:t>
            </a:r>
            <a:r>
              <a:rPr lang="en-US" dirty="0" smtClean="0"/>
              <a:t> display to see optimal cell growth with varying nutrients in media</a:t>
            </a:r>
          </a:p>
          <a:p>
            <a:r>
              <a:rPr lang="en-US" dirty="0" smtClean="0"/>
              <a:t>Only if cell detection is found in last </a:t>
            </a:r>
            <a:r>
              <a:rPr lang="en-US" dirty="0" smtClean="0"/>
              <a:t>assay</a:t>
            </a:r>
          </a:p>
          <a:p>
            <a:r>
              <a:rPr lang="en-US" dirty="0" smtClean="0"/>
              <a:t>This will allow understanding of any life found on Mars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way to find life is through human </a:t>
            </a:r>
            <a:r>
              <a:rPr lang="en-US" dirty="0" smtClean="0"/>
              <a:t>exploration</a:t>
            </a:r>
          </a:p>
          <a:p>
            <a:r>
              <a:rPr lang="en-US" dirty="0" smtClean="0"/>
              <a:t>Since they have to return</a:t>
            </a:r>
            <a:r>
              <a:rPr lang="en-US" dirty="0" smtClean="0"/>
              <a:t> they can </a:t>
            </a:r>
            <a:r>
              <a:rPr lang="en-US" dirty="0" smtClean="0"/>
              <a:t>bring back rocks and soil from areas that </a:t>
            </a:r>
            <a:r>
              <a:rPr lang="en-US" dirty="0" smtClean="0"/>
              <a:t>experiments have yielded </a:t>
            </a:r>
            <a:r>
              <a:rPr lang="en-US" dirty="0" smtClean="0"/>
              <a:t>promising </a:t>
            </a:r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Funding- public loves aliens</a:t>
            </a:r>
          </a:p>
          <a:p>
            <a:pPr lvl="1"/>
            <a:r>
              <a:rPr lang="en-US" dirty="0" smtClean="0"/>
              <a:t>Key to increase human </a:t>
            </a:r>
            <a:r>
              <a:rPr lang="en-US" dirty="0" smtClean="0"/>
              <a:t>exploration</a:t>
            </a:r>
            <a:endParaRPr lang="en-US" dirty="0" smtClean="0"/>
          </a:p>
          <a:p>
            <a:r>
              <a:rPr lang="en-US" dirty="0" smtClean="0"/>
              <a:t>Help understand life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Life Experiments (1976)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Gas Chromatograph — Mass Spectrometer</a:t>
            </a:r>
          </a:p>
          <a:p>
            <a:r>
              <a:rPr lang="en-US" dirty="0" smtClean="0"/>
              <a:t>Gas Exchange</a:t>
            </a:r>
          </a:p>
          <a:p>
            <a:r>
              <a:rPr lang="en-US" dirty="0" smtClean="0"/>
              <a:t>Labeled Release</a:t>
            </a:r>
          </a:p>
          <a:p>
            <a:r>
              <a:rPr lang="en-US" dirty="0" err="1" smtClean="0"/>
              <a:t>Pyrolytic</a:t>
            </a:r>
            <a:r>
              <a:rPr lang="en-US" dirty="0" smtClean="0"/>
              <a:t>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Wolf Trap (cut from Mission)-used in Antarctica measured </a:t>
            </a:r>
            <a:r>
              <a:rPr lang="en-US" dirty="0" err="1" smtClean="0"/>
              <a:t>turbicity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Viking_Biological_package.I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504" b="-95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Pyrolytic</a:t>
            </a:r>
            <a:r>
              <a:rPr lang="en-US" dirty="0" smtClean="0"/>
              <a:t> Release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labeling CO2 to see carbon incorporation into organic molecules</a:t>
            </a:r>
          </a:p>
          <a:p>
            <a:r>
              <a:rPr lang="en-US" dirty="0" smtClean="0"/>
              <a:t>Heated </a:t>
            </a:r>
            <a:r>
              <a:rPr lang="en-US" dirty="0" smtClean="0"/>
              <a:t>samples after incubation to look for carbon </a:t>
            </a:r>
            <a:r>
              <a:rPr lang="en-US" dirty="0" smtClean="0"/>
              <a:t>isotope</a:t>
            </a:r>
          </a:p>
          <a:p>
            <a:r>
              <a:rPr lang="en-US" dirty="0" smtClean="0"/>
              <a:t>Heating a second time released similar gas compositions</a:t>
            </a:r>
          </a:p>
          <a:p>
            <a:r>
              <a:rPr lang="en-US" dirty="0" smtClean="0"/>
              <a:t>Isotope </a:t>
            </a:r>
            <a:r>
              <a:rPr lang="en-US" dirty="0" smtClean="0"/>
              <a:t>C was released at 913 </a:t>
            </a:r>
            <a:r>
              <a:rPr lang="en-US" dirty="0" smtClean="0"/>
              <a:t>K both times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gas concentrations after soil incubation of soil with nutrient rich </a:t>
            </a:r>
            <a:r>
              <a:rPr lang="en-US" dirty="0" smtClean="0"/>
              <a:t>media</a:t>
            </a:r>
          </a:p>
          <a:p>
            <a:r>
              <a:rPr lang="en-US" dirty="0" smtClean="0"/>
              <a:t>The results were negative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Labeled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Studied metabolism of radioactive carbon in media solution</a:t>
            </a:r>
          </a:p>
          <a:p>
            <a:r>
              <a:rPr lang="en-US" dirty="0" smtClean="0"/>
              <a:t>Looked for isotope carbon in CO2</a:t>
            </a:r>
          </a:p>
          <a:p>
            <a:r>
              <a:rPr lang="en-US" dirty="0" smtClean="0"/>
              <a:t>2 sample results came back positive but a week later came back with no activity</a:t>
            </a:r>
          </a:p>
          <a:p>
            <a:r>
              <a:rPr lang="en-US" dirty="0" smtClean="0"/>
              <a:t>Chemical oxidation thought as one explanation</a:t>
            </a:r>
          </a:p>
          <a:p>
            <a:r>
              <a:rPr lang="en-US" dirty="0" smtClean="0"/>
              <a:t>Media</a:t>
            </a:r>
            <a:r>
              <a:rPr lang="en-US" dirty="0" smtClean="0"/>
              <a:t> could have </a:t>
            </a:r>
            <a:r>
              <a:rPr lang="en-US" dirty="0" smtClean="0"/>
              <a:t>killed cells after a little while and </a:t>
            </a:r>
            <a:r>
              <a:rPr lang="en-US" dirty="0" err="1" smtClean="0"/>
              <a:t>perchlorate</a:t>
            </a:r>
            <a:r>
              <a:rPr lang="en-US" dirty="0" smtClean="0"/>
              <a:t> oxidized the nutrients (glucose)</a:t>
            </a:r>
          </a:p>
          <a:p>
            <a:r>
              <a:rPr lang="en-US" dirty="0" smtClean="0"/>
              <a:t>3 KClO</a:t>
            </a:r>
            <a:r>
              <a:rPr lang="en-US" baseline="-25000" dirty="0" smtClean="0"/>
              <a:t>4</a:t>
            </a:r>
            <a:r>
              <a:rPr lang="en-US" dirty="0" smtClean="0"/>
              <a:t> +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→ 6 H</a:t>
            </a:r>
            <a:r>
              <a:rPr lang="en-US" baseline="-25000" dirty="0" smtClean="0"/>
              <a:t>2</a:t>
            </a:r>
            <a:r>
              <a:rPr lang="en-US" dirty="0" smtClean="0"/>
              <a:t>O + 6 CO</a:t>
            </a:r>
            <a:r>
              <a:rPr lang="en-US" baseline="-25000" dirty="0" smtClean="0"/>
              <a:t>2</a:t>
            </a:r>
            <a:r>
              <a:rPr lang="en-US" dirty="0" smtClean="0"/>
              <a:t> + 3 </a:t>
            </a:r>
            <a:r>
              <a:rPr lang="en-US" dirty="0" err="1" smtClean="0"/>
              <a:t>KCl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 Chromatograph — Mass Spectrometer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Soil burned to see </a:t>
            </a:r>
            <a:r>
              <a:rPr lang="en-US" dirty="0" smtClean="0"/>
              <a:t>composition</a:t>
            </a:r>
          </a:p>
          <a:p>
            <a:r>
              <a:rPr lang="en-US" dirty="0" err="1" smtClean="0"/>
              <a:t>Perchlorates</a:t>
            </a:r>
            <a:r>
              <a:rPr lang="en-US" dirty="0" smtClean="0"/>
              <a:t> would have oxidized any organics in the soil</a:t>
            </a:r>
          </a:p>
          <a:p>
            <a:r>
              <a:rPr lang="en-US" dirty="0" smtClean="0"/>
              <a:t>Some people believe </a:t>
            </a:r>
            <a:r>
              <a:rPr lang="en-US" dirty="0" err="1" smtClean="0"/>
              <a:t>perchlorate</a:t>
            </a:r>
            <a:r>
              <a:rPr lang="en-US" dirty="0" smtClean="0"/>
              <a:t> alone at the temperature of label release would not have oxidized all the organics</a:t>
            </a:r>
          </a:p>
          <a:p>
            <a:r>
              <a:rPr lang="en-US" dirty="0" smtClean="0"/>
              <a:t>chloromethane and </a:t>
            </a:r>
            <a:r>
              <a:rPr lang="en-US" dirty="0" smtClean="0"/>
              <a:t>dichloromethane were found which could be a little </a:t>
            </a:r>
            <a:r>
              <a:rPr lang="en-US" dirty="0" err="1" smtClean="0"/>
              <a:t>perchlorate</a:t>
            </a:r>
            <a:r>
              <a:rPr lang="en-US" dirty="0" smtClean="0"/>
              <a:t> or the cleaning fluids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Express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changes in methane</a:t>
            </a:r>
          </a:p>
          <a:p>
            <a:r>
              <a:rPr lang="en-US" dirty="0" smtClean="0"/>
              <a:t>Either biological or potentially stored in </a:t>
            </a:r>
            <a:r>
              <a:rPr lang="en-US" dirty="0" smtClean="0"/>
              <a:t>ice</a:t>
            </a:r>
          </a:p>
          <a:p>
            <a:r>
              <a:rPr lang="en-US" dirty="0" smtClean="0"/>
              <a:t>The reason is unknown, also there is high noise in the 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</a:t>
            </a:r>
            <a:r>
              <a:rPr lang="en-US" dirty="0" err="1" smtClean="0"/>
              <a:t>Perchlorates</a:t>
            </a:r>
            <a:r>
              <a:rPr lang="en-US" dirty="0" smtClean="0"/>
              <a:t> in the soil</a:t>
            </a:r>
          </a:p>
          <a:p>
            <a:r>
              <a:rPr lang="en-US" dirty="0" smtClean="0"/>
              <a:t>Explains gas chromatography from</a:t>
            </a:r>
            <a:r>
              <a:rPr lang="en-US" dirty="0" smtClean="0"/>
              <a:t> </a:t>
            </a:r>
            <a:r>
              <a:rPr lang="en-US" dirty="0" smtClean="0"/>
              <a:t>V</a:t>
            </a:r>
            <a:r>
              <a:rPr lang="en-US" dirty="0" smtClean="0"/>
              <a:t>iking mission</a:t>
            </a:r>
          </a:p>
          <a:p>
            <a:r>
              <a:rPr lang="en-US" dirty="0" smtClean="0"/>
              <a:t>Confirms subsurface water</a:t>
            </a:r>
          </a:p>
          <a:p>
            <a:r>
              <a:rPr lang="en-US" dirty="0" smtClean="0"/>
              <a:t>Maybe life is in the polar caps since it has stable amount of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646</Words>
  <Application>Microsoft Macintosh PowerPoint</Application>
  <PresentationFormat>On-screen Show (4:3)</PresentationFormat>
  <Paragraphs>85</Paragraphs>
  <Slides>16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Life on Mars</vt:lpstr>
      <vt:lpstr>Why do we care?</vt:lpstr>
      <vt:lpstr>Viking Life Experiments (1976)</vt:lpstr>
      <vt:lpstr>Pyrolytic Release Experiment</vt:lpstr>
      <vt:lpstr>Gas Exchange</vt:lpstr>
      <vt:lpstr>Labeled Release</vt:lpstr>
      <vt:lpstr>Gas Chromatograph — Mass Spectrometer</vt:lpstr>
      <vt:lpstr>Mars Express </vt:lpstr>
      <vt:lpstr>Phoenix</vt:lpstr>
      <vt:lpstr>Curiosity</vt:lpstr>
      <vt:lpstr>Sample Return Mission</vt:lpstr>
      <vt:lpstr>Finding the Right Media</vt:lpstr>
      <vt:lpstr>Microarray Cell Detection </vt:lpstr>
      <vt:lpstr>Microarray Assay</vt:lpstr>
      <vt:lpstr>Microfluidic Assay</vt:lpstr>
      <vt:lpstr>Human Exploration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Mars</dc:title>
  <dc:creator>James Hedrick</dc:creator>
  <cp:lastModifiedBy>James Hedrick</cp:lastModifiedBy>
  <cp:revision>24</cp:revision>
  <dcterms:created xsi:type="dcterms:W3CDTF">2014-03-03T23:08:50Z</dcterms:created>
  <dcterms:modified xsi:type="dcterms:W3CDTF">2014-03-04T04:44:43Z</dcterms:modified>
</cp:coreProperties>
</file>