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4"/>
  </p:notesMasterIdLst>
  <p:sldIdLst>
    <p:sldId id="256" r:id="rId2"/>
    <p:sldId id="277" r:id="rId3"/>
    <p:sldId id="276" r:id="rId4"/>
    <p:sldId id="260" r:id="rId5"/>
    <p:sldId id="272" r:id="rId6"/>
    <p:sldId id="279" r:id="rId7"/>
    <p:sldId id="274" r:id="rId8"/>
    <p:sldId id="275" r:id="rId9"/>
    <p:sldId id="278" r:id="rId10"/>
    <p:sldId id="264" r:id="rId11"/>
    <p:sldId id="262" r:id="rId12"/>
    <p:sldId id="267" r:id="rId13"/>
    <p:sldId id="268" r:id="rId14"/>
    <p:sldId id="269" r:id="rId15"/>
    <p:sldId id="259" r:id="rId16"/>
    <p:sldId id="266" r:id="rId17"/>
    <p:sldId id="271" r:id="rId18"/>
    <p:sldId id="258" r:id="rId19"/>
    <p:sldId id="265" r:id="rId20"/>
    <p:sldId id="257" r:id="rId21"/>
    <p:sldId id="270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89"/>
    <p:restoredTop sz="69330"/>
  </p:normalViewPr>
  <p:slideViewPr>
    <p:cSldViewPr snapToGrid="0" snapToObjects="1">
      <p:cViewPr>
        <p:scale>
          <a:sx n="80" d="100"/>
          <a:sy n="80" d="100"/>
        </p:scale>
        <p:origin x="856" y="232"/>
      </p:cViewPr>
      <p:guideLst/>
    </p:cSldViewPr>
  </p:slideViewPr>
  <p:outlineViewPr>
    <p:cViewPr>
      <p:scale>
        <a:sx n="33" d="100"/>
        <a:sy n="33" d="100"/>
      </p:scale>
      <p:origin x="0" y="-952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314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E1EFB-3FF8-5640-AFD8-E763AE9E7551}" type="datetimeFigureOut">
              <a:rPr lang="en-US" smtClean="0"/>
              <a:t>2/20/17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CC06D-74B6-C047-A455-8273D49E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95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34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28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80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7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4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31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1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26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77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07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97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98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482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49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98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81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78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81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78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CC06D-74B6-C047-A455-8273D49E69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33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5AD2-0A98-DC4C-8D5F-F7B03B742C56}" type="datetimeFigureOut">
              <a:rPr lang="en-US" smtClean="0"/>
              <a:t>2/20/17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CD3B-AAFD-5042-9C13-3B7BD1249B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5AD2-0A98-DC4C-8D5F-F7B03B742C56}" type="datetimeFigureOut">
              <a:rPr lang="en-US" smtClean="0"/>
              <a:t>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CD3B-AAFD-5042-9C13-3B7BD1249B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5AD2-0A98-DC4C-8D5F-F7B03B742C56}" type="datetimeFigureOut">
              <a:rPr lang="en-US" smtClean="0"/>
              <a:t>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CD3B-AAFD-5042-9C13-3B7BD1249B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5AD2-0A98-DC4C-8D5F-F7B03B742C56}" type="datetimeFigureOut">
              <a:rPr lang="en-US" smtClean="0"/>
              <a:t>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CD3B-AAFD-5042-9C13-3B7BD1249B3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5AD2-0A98-DC4C-8D5F-F7B03B742C56}" type="datetimeFigureOut">
              <a:rPr lang="en-US" smtClean="0"/>
              <a:t>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CD3B-AAFD-5042-9C13-3B7BD1249B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5AD2-0A98-DC4C-8D5F-F7B03B742C56}" type="datetimeFigureOut">
              <a:rPr lang="en-US" smtClean="0"/>
              <a:t>2/20/17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CD3B-AAFD-5042-9C13-3B7BD1249B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5AD2-0A98-DC4C-8D5F-F7B03B742C56}" type="datetimeFigureOut">
              <a:rPr lang="en-US" smtClean="0"/>
              <a:t>2/20/17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CD3B-AAFD-5042-9C13-3B7BD1249B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5AD2-0A98-DC4C-8D5F-F7B03B742C56}" type="datetimeFigureOut">
              <a:rPr lang="en-US" smtClean="0"/>
              <a:t>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CD3B-AAFD-5042-9C13-3B7BD1249B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5AD2-0A98-DC4C-8D5F-F7B03B742C56}" type="datetimeFigureOut">
              <a:rPr lang="en-US" smtClean="0"/>
              <a:t>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CD3B-AAFD-5042-9C13-3B7BD1249B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5AD2-0A98-DC4C-8D5F-F7B03B742C56}" type="datetimeFigureOut">
              <a:rPr lang="en-US" smtClean="0"/>
              <a:t>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CD3B-AAFD-5042-9C13-3B7BD1249B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5AD2-0A98-DC4C-8D5F-F7B03B742C56}" type="datetimeFigureOut">
              <a:rPr lang="en-US" smtClean="0"/>
              <a:t>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CD3B-AAFD-5042-9C13-3B7BD1249B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5AD2-0A98-DC4C-8D5F-F7B03B742C56}" type="datetimeFigureOut">
              <a:rPr lang="en-US" smtClean="0"/>
              <a:t>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CD3B-AAFD-5042-9C13-3B7BD1249B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5AD2-0A98-DC4C-8D5F-F7B03B742C56}" type="datetimeFigureOut">
              <a:rPr lang="en-US" smtClean="0"/>
              <a:t>2/20/17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CD3B-AAFD-5042-9C13-3B7BD1249B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5AD2-0A98-DC4C-8D5F-F7B03B742C56}" type="datetimeFigureOut">
              <a:rPr lang="en-US" smtClean="0"/>
              <a:t>2/20/17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CD3B-AAFD-5042-9C13-3B7BD1249B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5AD2-0A98-DC4C-8D5F-F7B03B742C56}" type="datetimeFigureOut">
              <a:rPr lang="en-US" smtClean="0"/>
              <a:t>2/20/17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CD3B-AAFD-5042-9C13-3B7BD1249B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5AD2-0A98-DC4C-8D5F-F7B03B742C56}" type="datetimeFigureOut">
              <a:rPr lang="en-US" smtClean="0"/>
              <a:t>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CD3B-AAFD-5042-9C13-3B7BD1249B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5AD2-0A98-DC4C-8D5F-F7B03B742C56}" type="datetimeFigureOut">
              <a:rPr lang="en-US" smtClean="0"/>
              <a:t>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CD3B-AAFD-5042-9C13-3B7BD1249B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9B85AD2-0A98-DC4C-8D5F-F7B03B742C56}" type="datetimeFigureOut">
              <a:rPr lang="en-US" smtClean="0"/>
              <a:t>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CF4CD3B-AAFD-5042-9C13-3B7BD1249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771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urator.jsc.nasa.gov/antmet/mmc/mmcintro2012.pdf" TargetMode="External"/><Relationship Id="rId3" Type="http://schemas.openxmlformats.org/officeDocument/2006/relationships/hyperlink" Target="NUL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799" y="5106070"/>
            <a:ext cx="9144000" cy="1641490"/>
          </a:xfrm>
        </p:spPr>
        <p:txBody>
          <a:bodyPr/>
          <a:lstStyle/>
          <a:p>
            <a:r>
              <a:rPr lang="en-US" dirty="0" smtClean="0"/>
              <a:t>Martian Meteorites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571241"/>
            <a:ext cx="9144000" cy="125298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Leah Salditch </a:t>
            </a:r>
          </a:p>
          <a:p>
            <a:r>
              <a:rPr lang="en-US" dirty="0" smtClean="0"/>
              <a:t>February 27, 2017</a:t>
            </a:r>
          </a:p>
          <a:p>
            <a:r>
              <a:rPr lang="en-US" dirty="0" smtClean="0"/>
              <a:t>Mars Final Project </a:t>
            </a:r>
          </a:p>
          <a:p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3" b="2317"/>
          <a:stretch/>
        </p:blipFill>
        <p:spPr>
          <a:xfrm>
            <a:off x="188594" y="156438"/>
            <a:ext cx="4042409" cy="2522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369" y="156438"/>
            <a:ext cx="3688543" cy="2943961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" b="20663"/>
          <a:stretch/>
        </p:blipFill>
        <p:spPr>
          <a:xfrm>
            <a:off x="188594" y="2507254"/>
            <a:ext cx="4791817" cy="2127974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50"/>
          <a:stretch/>
        </p:blipFill>
        <p:spPr>
          <a:xfrm>
            <a:off x="4980411" y="2351548"/>
            <a:ext cx="2831685" cy="22836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9120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775" y="87332"/>
            <a:ext cx="10515600" cy="1325563"/>
          </a:xfrm>
        </p:spPr>
        <p:txBody>
          <a:bodyPr/>
          <a:lstStyle/>
          <a:p>
            <a:pPr algn="ctr"/>
            <a:r>
              <a:rPr lang="en-US" dirty="0" err="1" smtClean="0"/>
              <a:t>Shergottites</a:t>
            </a:r>
            <a:r>
              <a:rPr lang="en-US" dirty="0" smtClean="0"/>
              <a:t>-  E,D,I Classification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20" y="1412895"/>
            <a:ext cx="8075310" cy="4905375"/>
          </a:xfrm>
        </p:spPr>
      </p:pic>
    </p:spTree>
    <p:extLst>
      <p:ext uri="{BB962C8B-B14F-4D97-AF65-F5344CB8AC3E}">
        <p14:creationId xmlns:p14="http://schemas.microsoft.com/office/powerpoint/2010/main" val="44675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2" y="365125"/>
            <a:ext cx="112395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/>
              <a:t>Yamato980459 </a:t>
            </a:r>
            <a:r>
              <a:rPr lang="en-US" dirty="0" smtClean="0"/>
              <a:t>Sample- Martian Mantle?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1690688"/>
            <a:ext cx="8591550" cy="4481597"/>
          </a:xfrm>
        </p:spPr>
      </p:pic>
    </p:spTree>
    <p:extLst>
      <p:ext uri="{BB962C8B-B14F-4D97-AF65-F5344CB8AC3E}">
        <p14:creationId xmlns:p14="http://schemas.microsoft.com/office/powerpoint/2010/main" val="1153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466" y="144271"/>
            <a:ext cx="3317111" cy="1325563"/>
          </a:xfrm>
        </p:spPr>
        <p:txBody>
          <a:bodyPr/>
          <a:lstStyle/>
          <a:p>
            <a:pPr algn="ctr"/>
            <a:r>
              <a:rPr lang="en-US" dirty="0" err="1" smtClean="0"/>
              <a:t>Nakhlites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183" y="807053"/>
            <a:ext cx="7659303" cy="4351338"/>
          </a:xfrm>
        </p:spPr>
      </p:pic>
      <p:sp>
        <p:nvSpPr>
          <p:cNvPr id="5" name="TextBox 4"/>
          <p:cNvSpPr txBox="1"/>
          <p:nvPr/>
        </p:nvSpPr>
        <p:spPr>
          <a:xfrm>
            <a:off x="254643" y="1689904"/>
            <a:ext cx="39469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Type sample </a:t>
            </a:r>
            <a:r>
              <a:rPr lang="en-US" sz="2800" dirty="0" err="1" smtClean="0"/>
              <a:t>Nakhla</a:t>
            </a:r>
            <a:r>
              <a:rPr lang="en-US" sz="2800" dirty="0" smtClean="0"/>
              <a:t> fell to Earth in 1911 in Egypt 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 Mafic: </a:t>
            </a:r>
            <a:r>
              <a:rPr lang="en-US" sz="2800" dirty="0" err="1" smtClean="0"/>
              <a:t>clino</a:t>
            </a:r>
            <a:r>
              <a:rPr lang="en-US" sz="2800" dirty="0" smtClean="0"/>
              <a:t>-pyroxene-rich cumulates that formed from basaltic igneous rocks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2154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50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dirty="0" err="1"/>
              <a:t>Chassigny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8929" y="2043113"/>
            <a:ext cx="3667037" cy="4380731"/>
          </a:xfrm>
        </p:spPr>
        <p:txBody>
          <a:bodyPr>
            <a:normAutofit/>
          </a:bodyPr>
          <a:lstStyle/>
          <a:p>
            <a:r>
              <a:rPr lang="en-US" dirty="0" smtClean="0"/>
              <a:t>Fell to earth in 1815 in </a:t>
            </a:r>
            <a:r>
              <a:rPr lang="en-US" dirty="0" err="1" smtClean="0"/>
              <a:t>Chassigny</a:t>
            </a:r>
            <a:r>
              <a:rPr lang="en-US" dirty="0" smtClean="0"/>
              <a:t>, France</a:t>
            </a:r>
          </a:p>
          <a:p>
            <a:r>
              <a:rPr lang="en-US" dirty="0" smtClean="0"/>
              <a:t>Ultramafic </a:t>
            </a:r>
          </a:p>
          <a:p>
            <a:r>
              <a:rPr lang="en-US" dirty="0" smtClean="0"/>
              <a:t>Unique </a:t>
            </a:r>
            <a:r>
              <a:rPr lang="en-US" dirty="0" err="1" smtClean="0"/>
              <a:t>Dunite</a:t>
            </a:r>
            <a:r>
              <a:rPr lang="en-US" dirty="0" smtClean="0"/>
              <a:t>, </a:t>
            </a:r>
            <a:r>
              <a:rPr lang="en-US" dirty="0" err="1" smtClean="0"/>
              <a:t>petrologically</a:t>
            </a:r>
            <a:r>
              <a:rPr lang="en-US" dirty="0" smtClean="0"/>
              <a:t> related to </a:t>
            </a:r>
            <a:r>
              <a:rPr lang="en-US" dirty="0" err="1" smtClean="0"/>
              <a:t>Nakhlites</a:t>
            </a:r>
            <a:endParaRPr lang="en-US" dirty="0" smtClean="0"/>
          </a:p>
          <a:p>
            <a:r>
              <a:rPr lang="en-US" dirty="0" smtClean="0"/>
              <a:t>Contains gases that may represent Martian mantle and/or crust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6751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965" y="1510498"/>
            <a:ext cx="3229337" cy="79865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What’s in a name?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endParaRPr lang="en-US" sz="3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554" y="0"/>
            <a:ext cx="8189446" cy="6858000"/>
          </a:xfrm>
        </p:spPr>
      </p:pic>
      <p:sp>
        <p:nvSpPr>
          <p:cNvPr id="6" name="TextBox 5"/>
          <p:cNvSpPr txBox="1"/>
          <p:nvPr/>
        </p:nvSpPr>
        <p:spPr>
          <a:xfrm>
            <a:off x="416689" y="1510498"/>
            <a:ext cx="31946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SNC is traditional, but not very descriptive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Arguments for classifying based on bulk chemical composition</a:t>
            </a:r>
            <a:br>
              <a:rPr lang="en-US" sz="2800" dirty="0" smtClean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41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5" b="1"/>
          <a:stretch/>
        </p:blipFill>
        <p:spPr>
          <a:xfrm>
            <a:off x="1131172" y="2268111"/>
            <a:ext cx="4187222" cy="3256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97" y="365125"/>
            <a:ext cx="11968223" cy="1325563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5000" dirty="0"/>
              <a:t>ALH84001: </a:t>
            </a:r>
            <a:r>
              <a:rPr lang="en-US" sz="5000" dirty="0" smtClean="0"/>
              <a:t>A unique Martian Meteorite</a:t>
            </a:r>
            <a:endParaRPr lang="en-US" sz="5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Oldest known Martian meteorite- (exact age estimates range from 4.51-3.9 Ga) </a:t>
            </a:r>
          </a:p>
          <a:p>
            <a:r>
              <a:rPr lang="en-US" dirty="0" smtClean="0"/>
              <a:t>Not an S, N, or C</a:t>
            </a:r>
            <a:endParaRPr lang="en-US" dirty="0" smtClean="0"/>
          </a:p>
          <a:p>
            <a:r>
              <a:rPr lang="en-US" dirty="0" smtClean="0"/>
              <a:t>Contains carbonate deposits within fracture zones – likely precipitated from liquid water</a:t>
            </a:r>
          </a:p>
          <a:p>
            <a:r>
              <a:rPr lang="en-US" dirty="0" smtClean="0"/>
              <a:t>Thought to show evidence for life on Mars</a:t>
            </a:r>
          </a:p>
          <a:p>
            <a:pPr lvl="1"/>
            <a:r>
              <a:rPr lang="en-US" dirty="0" smtClean="0"/>
              <a:t>Then-President Bill Clinton held a press conference about it!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79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39566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0"/>
            <a:ext cx="5257800" cy="6858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rot="19863545" flipH="1">
            <a:off x="6656228" y="1141971"/>
            <a:ext cx="1856574" cy="238959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Is there life on Mars?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66541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30" r="1844" b="528"/>
          <a:stretch/>
        </p:blipFill>
        <p:spPr>
          <a:xfrm>
            <a:off x="6090612" y="89363"/>
            <a:ext cx="5989093" cy="6745705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 dirty="0" smtClean="0"/>
              <a:t>Where did they come from?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8929" y="2465408"/>
            <a:ext cx="48374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Likely small crater terrains of Amazonian to Hesperian age 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Delivery of Martian rocks to earth is inherently biased toward younger, more coherent igneous rocks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123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8425" y="0"/>
            <a:ext cx="11943970" cy="167660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When did they leave?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08" y="1365812"/>
            <a:ext cx="9512604" cy="514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9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20" y="365125"/>
            <a:ext cx="3183038" cy="542221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Ejection is fairly recent, but formation ages vary widely  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20" y="446148"/>
            <a:ext cx="8286430" cy="5952701"/>
          </a:xfrm>
        </p:spPr>
      </p:pic>
    </p:spTree>
    <p:extLst>
      <p:ext uri="{BB962C8B-B14F-4D97-AF65-F5344CB8AC3E}">
        <p14:creationId xmlns:p14="http://schemas.microsoft.com/office/powerpoint/2010/main" val="34663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719" y="78584"/>
            <a:ext cx="10515600" cy="1325563"/>
          </a:xfrm>
        </p:spPr>
        <p:txBody>
          <a:bodyPr/>
          <a:lstStyle/>
          <a:p>
            <a:r>
              <a:rPr lang="en-US" dirty="0" smtClean="0"/>
              <a:t>3 main types of meteorites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619" y="1404147"/>
            <a:ext cx="102338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Iron</a:t>
            </a:r>
          </a:p>
          <a:p>
            <a:endParaRPr lang="en-US" dirty="0" smtClean="0"/>
          </a:p>
          <a:p>
            <a:r>
              <a:rPr lang="en-US" dirty="0" smtClean="0"/>
              <a:t>Stony-Iron</a:t>
            </a:r>
          </a:p>
          <a:p>
            <a:pPr lvl="1"/>
            <a:r>
              <a:rPr lang="en-US" dirty="0" err="1" smtClean="0"/>
              <a:t>Pallasite</a:t>
            </a:r>
            <a:endParaRPr lang="en-US" dirty="0" smtClean="0"/>
          </a:p>
          <a:p>
            <a:pPr lvl="1"/>
            <a:r>
              <a:rPr lang="en-US" dirty="0" err="1" smtClean="0"/>
              <a:t>Mesosiderite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Stony</a:t>
            </a:r>
          </a:p>
          <a:p>
            <a:pPr lvl="1"/>
            <a:r>
              <a:rPr lang="en-US" dirty="0" smtClean="0"/>
              <a:t>Chondrites</a:t>
            </a:r>
          </a:p>
          <a:p>
            <a:pPr lvl="1"/>
            <a:r>
              <a:rPr lang="en-US" b="1" dirty="0" smtClean="0"/>
              <a:t>Achondrites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20" y="4224119"/>
            <a:ext cx="2784426" cy="2520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849" y="2431938"/>
            <a:ext cx="2813929" cy="2567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t="16520" r="4398" b="22973"/>
          <a:stretch/>
        </p:blipFill>
        <p:spPr>
          <a:xfrm>
            <a:off x="8106849" y="0"/>
            <a:ext cx="3992148" cy="2450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40" y="1482730"/>
            <a:ext cx="3009509" cy="2741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93958" y="3631962"/>
            <a:ext cx="149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Pallasite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1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" r="-2" b="6814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496" y="1297659"/>
            <a:ext cx="4657552" cy="13964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Where did they go? </a:t>
            </a:r>
            <a:br>
              <a:rPr lang="en-US" dirty="0" smtClean="0"/>
            </a:b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9498"/>
            <a:ext cx="5181908" cy="441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9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9"/>
          <a:stretch/>
        </p:blipFill>
        <p:spPr>
          <a:xfrm>
            <a:off x="1543050" y="642937"/>
            <a:ext cx="9158288" cy="5800725"/>
          </a:xfrm>
        </p:spPr>
      </p:pic>
    </p:spTree>
    <p:extLst>
      <p:ext uri="{BB962C8B-B14F-4D97-AF65-F5344CB8AC3E}">
        <p14:creationId xmlns:p14="http://schemas.microsoft.com/office/powerpoint/2010/main" val="140738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20000" y="1485900"/>
            <a:ext cx="10233800" cy="4986338"/>
          </a:xfrm>
        </p:spPr>
        <p:txBody>
          <a:bodyPr>
            <a:noAutofit/>
          </a:bodyPr>
          <a:lstStyle/>
          <a:p>
            <a:r>
              <a:rPr lang="en-US" sz="1500" b="1" dirty="0"/>
              <a:t>1.	Wong, M. H. </a:t>
            </a:r>
            <a:r>
              <a:rPr lang="en-US" sz="1500" b="1" i="1" dirty="0"/>
              <a:t>et al.</a:t>
            </a:r>
            <a:r>
              <a:rPr lang="en-US" sz="1500" b="1" dirty="0"/>
              <a:t> Isotopes of nitrogen on Mars: Atmospheric measurements by Curiosity’s mass spectrometer. </a:t>
            </a:r>
            <a:r>
              <a:rPr lang="en-US" sz="1500" b="1" dirty="0" smtClean="0"/>
              <a:t>	</a:t>
            </a:r>
            <a:r>
              <a:rPr lang="en-US" sz="1500" b="1" i="1" dirty="0" err="1" smtClean="0"/>
              <a:t>Geophys</a:t>
            </a:r>
            <a:r>
              <a:rPr lang="en-US" sz="1500" b="1" i="1" dirty="0"/>
              <a:t>. Res. Lett.</a:t>
            </a:r>
            <a:r>
              <a:rPr lang="en-US" sz="1500" b="1" dirty="0"/>
              <a:t> 40, 6033–6037 (2013).</a:t>
            </a:r>
          </a:p>
          <a:p>
            <a:r>
              <a:rPr lang="en-US" sz="1500" b="1" dirty="0"/>
              <a:t>2.	</a:t>
            </a:r>
            <a:r>
              <a:rPr lang="en-US" sz="1500" b="1" dirty="0" err="1"/>
              <a:t>Jakosky</a:t>
            </a:r>
            <a:r>
              <a:rPr lang="en-US" sz="1500" b="1" dirty="0"/>
              <a:t>, B. M. &amp; Phillips, R. J. Mars’ volatile and climate history. </a:t>
            </a:r>
            <a:r>
              <a:rPr lang="en-US" sz="1500" b="1" i="1" dirty="0"/>
              <a:t>Nature</a:t>
            </a:r>
            <a:r>
              <a:rPr lang="en-US" sz="1500" b="1" dirty="0"/>
              <a:t> 412, 237–244 (2001).</a:t>
            </a:r>
          </a:p>
          <a:p>
            <a:r>
              <a:rPr lang="en-US" sz="1500" b="1" dirty="0"/>
              <a:t>3.	</a:t>
            </a:r>
            <a:r>
              <a:rPr lang="en-US" sz="1500" b="1" dirty="0" err="1"/>
              <a:t>Treiman</a:t>
            </a:r>
            <a:r>
              <a:rPr lang="en-US" sz="1500" b="1" dirty="0"/>
              <a:t>, A. H., Gleason, J. D. &amp; </a:t>
            </a:r>
            <a:r>
              <a:rPr lang="en-US" sz="1500" b="1" dirty="0" err="1"/>
              <a:t>Bogard</a:t>
            </a:r>
            <a:r>
              <a:rPr lang="en-US" sz="1500" b="1" dirty="0"/>
              <a:t>, D. D. The SNC meteorites are from Mars. </a:t>
            </a:r>
            <a:r>
              <a:rPr lang="en-US" sz="1500" b="1" i="1" dirty="0"/>
              <a:t>Planet. Space Sci.</a:t>
            </a:r>
            <a:r>
              <a:rPr lang="en-US" sz="1500" b="1" dirty="0"/>
              <a:t> 48, 1213</a:t>
            </a:r>
            <a:r>
              <a:rPr lang="en-US" sz="1500" b="1" dirty="0" smtClean="0"/>
              <a:t>–	1230 (</a:t>
            </a:r>
            <a:r>
              <a:rPr lang="en-US" sz="1500" b="1" dirty="0"/>
              <a:t>2000).</a:t>
            </a:r>
          </a:p>
          <a:p>
            <a:r>
              <a:rPr lang="en-US" sz="1500" b="1" dirty="0"/>
              <a:t>4.	McCoy, T. J., Corrigan, C. M. &amp; Herd, C. D. K. Combining meteorites and missions to explore Mars. </a:t>
            </a:r>
            <a:r>
              <a:rPr lang="en-US" sz="1500" b="1" i="1" dirty="0"/>
              <a:t>Proc. Natl. </a:t>
            </a:r>
            <a:r>
              <a:rPr lang="en-US" sz="1500" b="1" i="1" dirty="0" smtClean="0"/>
              <a:t>	Acad</a:t>
            </a:r>
            <a:r>
              <a:rPr lang="en-US" sz="1500" b="1" i="1" dirty="0"/>
              <a:t>. </a:t>
            </a:r>
            <a:r>
              <a:rPr lang="en-US" sz="1500" b="1" i="1" dirty="0" smtClean="0"/>
              <a:t>Sci</a:t>
            </a:r>
            <a:r>
              <a:rPr lang="en-US" sz="1500" b="1" i="1" dirty="0"/>
              <a:t>. U. S. A.</a:t>
            </a:r>
            <a:r>
              <a:rPr lang="en-US" sz="1500" b="1" dirty="0"/>
              <a:t> 108, 19159–64 (2011).</a:t>
            </a:r>
          </a:p>
          <a:p>
            <a:r>
              <a:rPr lang="en-US" sz="1500" b="1" dirty="0"/>
              <a:t>5.	Gibson, E. K. </a:t>
            </a:r>
            <a:r>
              <a:rPr lang="en-US" sz="1500" b="1" i="1" dirty="0"/>
              <a:t>et al.</a:t>
            </a:r>
            <a:r>
              <a:rPr lang="en-US" sz="1500" b="1" dirty="0"/>
              <a:t> Life on Mars: evaluation of the evidence within Martian meteorites ALH84001, </a:t>
            </a:r>
            <a:r>
              <a:rPr lang="en-US" sz="1500" b="1" dirty="0" err="1"/>
              <a:t>Nakhla</a:t>
            </a:r>
            <a:r>
              <a:rPr lang="en-US" sz="1500" b="1" dirty="0"/>
              <a:t>, and </a:t>
            </a:r>
            <a:r>
              <a:rPr lang="en-US" sz="1500" b="1" dirty="0" smtClean="0"/>
              <a:t>	</a:t>
            </a:r>
            <a:r>
              <a:rPr lang="en-US" sz="1500" b="1" dirty="0" err="1" smtClean="0"/>
              <a:t>Shergotty</a:t>
            </a:r>
            <a:r>
              <a:rPr lang="en-US" sz="1500" b="1" dirty="0"/>
              <a:t>. </a:t>
            </a:r>
            <a:r>
              <a:rPr lang="en-US" sz="1500" b="1" i="1" dirty="0"/>
              <a:t>Precambrian Res.</a:t>
            </a:r>
            <a:r>
              <a:rPr lang="en-US" sz="1500" b="1" dirty="0"/>
              <a:t> 106, 15–34 (2001).</a:t>
            </a:r>
          </a:p>
          <a:p>
            <a:r>
              <a:rPr lang="en-US" sz="1500" b="1" dirty="0"/>
              <a:t>6.	</a:t>
            </a:r>
            <a:r>
              <a:rPr lang="en-US" sz="1500" b="1" dirty="0" err="1"/>
              <a:t>Bogard</a:t>
            </a:r>
            <a:r>
              <a:rPr lang="en-US" sz="1500" b="1" dirty="0"/>
              <a:t>, D. D. &amp; Johnson, P. Martian Gases in an Antarctic Meteorite? </a:t>
            </a:r>
            <a:r>
              <a:rPr lang="en-US" sz="1500" b="1" i="1" dirty="0"/>
              <a:t>Source Sci. New Ser.</a:t>
            </a:r>
            <a:r>
              <a:rPr lang="en-US" sz="1500" b="1" dirty="0"/>
              <a:t> 221, 651–654 (1983).</a:t>
            </a:r>
          </a:p>
          <a:p>
            <a:r>
              <a:rPr lang="en-US" sz="1500" b="1" dirty="0"/>
              <a:t>7.	</a:t>
            </a:r>
            <a:r>
              <a:rPr lang="en-US" sz="1500" b="1" dirty="0" err="1"/>
              <a:t>Eugster</a:t>
            </a:r>
            <a:r>
              <a:rPr lang="en-US" sz="1500" b="1" dirty="0"/>
              <a:t>, O., Herzog, G. F., Marti, K. &amp; </a:t>
            </a:r>
            <a:r>
              <a:rPr lang="en-US" sz="1500" b="1" dirty="0" err="1"/>
              <a:t>Caffee</a:t>
            </a:r>
            <a:r>
              <a:rPr lang="en-US" sz="1500" b="1" dirty="0"/>
              <a:t>, M. W. Irradiation Records, Cosmic-Ray Exposure Ages, and </a:t>
            </a:r>
            <a:r>
              <a:rPr lang="en-US" sz="1500" b="1" dirty="0" smtClean="0"/>
              <a:t>	Transfer Times </a:t>
            </a:r>
            <a:r>
              <a:rPr lang="en-US" sz="1500" b="1" dirty="0"/>
              <a:t>of Meteorites.</a:t>
            </a:r>
          </a:p>
          <a:p>
            <a:r>
              <a:rPr lang="en-US" sz="1500" b="1" dirty="0"/>
              <a:t>8. 	NASA Martian Meteorite Compendium 2012 update </a:t>
            </a:r>
            <a:r>
              <a:rPr lang="en-US" sz="1500" b="1" dirty="0" smtClean="0"/>
              <a:t>	</a:t>
            </a:r>
            <a:r>
              <a:rPr lang="en-US" sz="1500" b="1" u="sng" dirty="0" smtClean="0">
                <a:hlinkClick r:id="rId2"/>
              </a:rPr>
              <a:t>https</a:t>
            </a:r>
            <a:r>
              <a:rPr lang="en-US" sz="1500" b="1" u="sng" dirty="0">
                <a:hlinkClick r:id="rId2"/>
              </a:rPr>
              <a:t>://curator.jsc.nasa.gov/antmet/mmc/mmcintro2012.pdf</a:t>
            </a:r>
            <a:endParaRPr lang="en-US" sz="1500" b="1" dirty="0"/>
          </a:p>
          <a:p>
            <a:r>
              <a:rPr lang="en-US" sz="1500" b="1" dirty="0"/>
              <a:t>9. 	Meyer, C. NASA Martian Meteorite Compendium 2006 </a:t>
            </a:r>
            <a:r>
              <a:rPr lang="en-US" sz="1500" b="1" u="sng" dirty="0">
                <a:hlinkClick r:id="rId3" invalidUrl="https://curator.jsc.nasa.gov/antmet/mmc/chap i.pdf"/>
              </a:rPr>
              <a:t>https://curator.jsc.nasa.gov/antmet/mmc/chap%20i.pdf</a:t>
            </a:r>
            <a:endParaRPr lang="en-US" sz="1500" b="1" dirty="0"/>
          </a:p>
          <a:p>
            <a:r>
              <a:rPr lang="en-US" sz="1500" b="1" dirty="0"/>
              <a:t>10. 	Tony Irving, University of Washington, Martian Meteorites, http://</a:t>
            </a:r>
            <a:r>
              <a:rPr lang="en-US" sz="1500" b="1" dirty="0" err="1"/>
              <a:t>www.imca.cc</a:t>
            </a:r>
            <a:r>
              <a:rPr lang="en-US" sz="1500" b="1" dirty="0"/>
              <a:t>/mars/</a:t>
            </a:r>
            <a:r>
              <a:rPr lang="en-US" sz="1500" b="1" dirty="0" err="1"/>
              <a:t>martian-meteorites.htm</a:t>
            </a:r>
            <a:endParaRPr lang="en-US" sz="1500" b="1" dirty="0"/>
          </a:p>
          <a:p>
            <a:r>
              <a:rPr lang="en-US" sz="1500" b="1" dirty="0"/>
              <a:t>11. 	Arizona State University, Center for Meteorite Studies, https://</a:t>
            </a:r>
            <a:r>
              <a:rPr lang="en-US" sz="1500" b="1" dirty="0" err="1" smtClean="0"/>
              <a:t>meteorites.asu.edu</a:t>
            </a:r>
            <a:r>
              <a:rPr lang="en-US" sz="1500" b="1" dirty="0" smtClean="0"/>
              <a:t>/meteorite</a:t>
            </a:r>
          </a:p>
        </p:txBody>
      </p:sp>
    </p:spTree>
    <p:extLst>
      <p:ext uri="{BB962C8B-B14F-4D97-AF65-F5344CB8AC3E}">
        <p14:creationId xmlns:p14="http://schemas.microsoft.com/office/powerpoint/2010/main" val="186785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2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Achondrites</a:t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3" b="2317"/>
          <a:stretch/>
        </p:blipFill>
        <p:spPr>
          <a:xfrm>
            <a:off x="7829551" y="306909"/>
            <a:ext cx="4042409" cy="2522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1515" y="1423686"/>
            <a:ext cx="6204984" cy="4324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Basaltic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Common, comprise ~5% of all meteorite findings 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Originate on differentiated planetary bodies 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Asteroids (4 Vesta), </a:t>
            </a:r>
            <a:r>
              <a:rPr lang="en-US" sz="2400" dirty="0"/>
              <a:t>planets </a:t>
            </a:r>
            <a:r>
              <a:rPr lang="en-US" sz="2400" dirty="0" smtClean="0"/>
              <a:t>(Mars) or moons 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M</a:t>
            </a:r>
            <a:r>
              <a:rPr lang="en-US" sz="2400" dirty="0" smtClean="0"/>
              <a:t>aterials are reformed from molten fragments created as the result of another collision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07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6263"/>
            <a:ext cx="8229600" cy="4629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2528888"/>
            <a:ext cx="4089400" cy="3263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5788" y="285750"/>
            <a:ext cx="111299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How do we know which meteorites are from Mars?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957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71" y="277793"/>
            <a:ext cx="5631351" cy="14128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Elephant </a:t>
            </a:r>
            <a:r>
              <a:rPr lang="en-US" dirty="0" err="1" smtClean="0"/>
              <a:t>Morraine</a:t>
            </a:r>
            <a:r>
              <a:rPr lang="en-US" dirty="0" smtClean="0"/>
              <a:t> EETA79001</a:t>
            </a:r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28" y="1283322"/>
            <a:ext cx="5799272" cy="5056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1" y="2358540"/>
            <a:ext cx="3641504" cy="2906418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" b="2076"/>
          <a:stretch/>
        </p:blipFill>
        <p:spPr>
          <a:xfrm>
            <a:off x="3791975" y="1690689"/>
            <a:ext cx="2867420" cy="424212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419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96" y="365125"/>
            <a:ext cx="4467828" cy="27484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Elemental Abundances in solar system </a:t>
            </a:r>
            <a:r>
              <a:rPr lang="en-US" smtClean="0"/>
              <a:t>atmospheres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68" y="633432"/>
            <a:ext cx="7191112" cy="5524299"/>
          </a:xfrm>
        </p:spPr>
      </p:pic>
      <p:sp>
        <p:nvSpPr>
          <p:cNvPr id="5" name="TextBox 4"/>
          <p:cNvSpPr txBox="1"/>
          <p:nvPr/>
        </p:nvSpPr>
        <p:spPr>
          <a:xfrm>
            <a:off x="312516" y="3298785"/>
            <a:ext cx="42363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These ratios are distinct among gas reservoirs in the solar system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Abundance ratios near unity mean the compositions are nearly identical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475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18" y="2229797"/>
            <a:ext cx="3145028" cy="208308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What about the other supposedly Martian meteorites?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46" y="396273"/>
            <a:ext cx="8460819" cy="6064463"/>
          </a:xfrm>
        </p:spPr>
      </p:pic>
    </p:spTree>
    <p:extLst>
      <p:ext uri="{BB962C8B-B14F-4D97-AF65-F5344CB8AC3E}">
        <p14:creationId xmlns:p14="http://schemas.microsoft.com/office/powerpoint/2010/main" val="14445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511" y="2427898"/>
            <a:ext cx="3241431" cy="197296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Oxygen Isotopic Compositions of Achondrites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574" y="342900"/>
            <a:ext cx="7965113" cy="6142958"/>
          </a:xfrm>
        </p:spPr>
      </p:pic>
    </p:spTree>
    <p:extLst>
      <p:ext uri="{BB962C8B-B14F-4D97-AF65-F5344CB8AC3E}">
        <p14:creationId xmlns:p14="http://schemas.microsoft.com/office/powerpoint/2010/main" val="144684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17" y="133631"/>
            <a:ext cx="5099613" cy="1325563"/>
          </a:xfrm>
        </p:spPr>
        <p:txBody>
          <a:bodyPr/>
          <a:lstStyle/>
          <a:p>
            <a:r>
              <a:rPr lang="en-US" dirty="0" err="1" smtClean="0"/>
              <a:t>Shergottites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061" y="1225689"/>
            <a:ext cx="7454529" cy="4351338"/>
          </a:xfrm>
        </p:spPr>
      </p:pic>
      <p:sp>
        <p:nvSpPr>
          <p:cNvPr id="5" name="TextBox 4"/>
          <p:cNvSpPr txBox="1"/>
          <p:nvPr/>
        </p:nvSpPr>
        <p:spPr>
          <a:xfrm>
            <a:off x="322428" y="1225689"/>
            <a:ext cx="42826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Type sample </a:t>
            </a:r>
            <a:r>
              <a:rPr lang="en-US" sz="2400" dirty="0" err="1" smtClean="0"/>
              <a:t>Shergotty</a:t>
            </a:r>
            <a:r>
              <a:rPr lang="en-US" sz="2400" dirty="0" smtClean="0"/>
              <a:t> fell to earth in 1865 in India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Various geochemical compositions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Two main types: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Basaltic 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 smtClean="0"/>
              <a:t>Quickly cooled lavas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err="1" smtClean="0"/>
              <a:t>Peridotitic</a:t>
            </a:r>
            <a:endParaRPr lang="en-US" sz="2400" dirty="0" smtClean="0"/>
          </a:p>
          <a:p>
            <a:pPr marL="1200150" lvl="2" indent="-285750">
              <a:buFont typeface="Arial" charset="0"/>
              <a:buChar char="•"/>
            </a:pPr>
            <a:r>
              <a:rPr lang="en-US" sz="2400" dirty="0" smtClean="0"/>
              <a:t>Represent liquid magmas plus earlier-formed crystals which settled and cooled together slowly in large/deep magma bodies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010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E3B30"/>
      </a:dk2>
      <a:lt2>
        <a:srgbClr val="FFDB82"/>
      </a:lt2>
      <a:accent1>
        <a:srgbClr val="F0A22E"/>
      </a:accent1>
      <a:accent2>
        <a:srgbClr val="E4D9B2"/>
      </a:accent2>
      <a:accent3>
        <a:srgbClr val="AA986C"/>
      </a:accent3>
      <a:accent4>
        <a:srgbClr val="8FB977"/>
      </a:accent4>
      <a:accent5>
        <a:srgbClr val="778F9F"/>
      </a:accent5>
      <a:accent6>
        <a:srgbClr val="8A6087"/>
      </a:accent6>
      <a:hlink>
        <a:srgbClr val="AD1F1F"/>
      </a:hlink>
      <a:folHlink>
        <a:srgbClr val="FFC42F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C473073F-34A4-486A-BBA1-2A70AE921E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9616</TotalTime>
  <Words>357</Words>
  <Application>Microsoft Macintosh PowerPoint</Application>
  <PresentationFormat>Widescreen</PresentationFormat>
  <Paragraphs>99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Corbel</vt:lpstr>
      <vt:lpstr>Arial</vt:lpstr>
      <vt:lpstr>Depth</vt:lpstr>
      <vt:lpstr>Martian Meteorites</vt:lpstr>
      <vt:lpstr>3 main types of meteorites</vt:lpstr>
      <vt:lpstr>Achondrites  </vt:lpstr>
      <vt:lpstr>PowerPoint Presentation</vt:lpstr>
      <vt:lpstr>Elephant Morraine EETA79001</vt:lpstr>
      <vt:lpstr>Elemental Abundances in solar system atmospheres </vt:lpstr>
      <vt:lpstr>What about the other supposedly Martian meteorites? </vt:lpstr>
      <vt:lpstr>Oxygen Isotopic Compositions of Achondrites </vt:lpstr>
      <vt:lpstr>Shergottites</vt:lpstr>
      <vt:lpstr>Shergottites-  E,D,I Classification</vt:lpstr>
      <vt:lpstr>Yamato980459 Sample- Martian Mantle?</vt:lpstr>
      <vt:lpstr>Nakhlites</vt:lpstr>
      <vt:lpstr>Chassigny</vt:lpstr>
      <vt:lpstr>What’s in a name?    </vt:lpstr>
      <vt:lpstr>ALH84001: A unique Martian Meteorite</vt:lpstr>
      <vt:lpstr>PowerPoint Presentation</vt:lpstr>
      <vt:lpstr>Where did they come from?</vt:lpstr>
      <vt:lpstr>When did they leave?</vt:lpstr>
      <vt:lpstr>Ejection is fairly recent, but formation ages vary widely  </vt:lpstr>
      <vt:lpstr>Where did they go?   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Martian Meteorite</dc:title>
  <dc:creator>Leah Marschall Salditch</dc:creator>
  <cp:lastModifiedBy>Leah Marschall Salditch</cp:lastModifiedBy>
  <cp:revision>94</cp:revision>
  <dcterms:created xsi:type="dcterms:W3CDTF">2017-02-20T23:04:18Z</dcterms:created>
  <dcterms:modified xsi:type="dcterms:W3CDTF">2017-02-27T15:20:18Z</dcterms:modified>
</cp:coreProperties>
</file>