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2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2320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rgbClr val="1C458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AJAX Mission Proposal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9D9D9"/>
                </a:solidFill>
              </a:rPr>
              <a:t>Taking a Look at a Trojan Asteroid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can learn: Formation of planets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3000">
                <a:solidFill>
                  <a:srgbClr val="D9D9D9"/>
                </a:solidFill>
              </a:rPr>
              <a:t>If asteroids are primordial objects, they may inform us of:</a:t>
            </a:r>
          </a:p>
          <a:p>
            <a:pPr marL="914400" lvl="1" indent="-41910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3000">
                <a:solidFill>
                  <a:srgbClr val="D9D9D9"/>
                </a:solidFill>
              </a:rPr>
              <a:t>The chemical/geological processes that changed the small bodies that later made up the planets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we can learn: Terrestrial Materials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The Jupiter trojans may inform us of: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How volatiles, organic compounds, C, H, and prebiotic materials were delivered to the inner solar system during the Late Heavy Bombardment (LHB)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The origin of the LMB (4.1-3.8 Ga)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AJAX’s Focused Payload Addresses: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2013-2022 Planetary Science Decadal Survey goals for Trojan missions: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Geological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Elemental composition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Mineralogical</a:t>
            </a:r>
          </a:p>
          <a:p>
            <a:pPr marL="914400" lvl="1" indent="-38100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Geophysical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1: Initial Approach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061375"/>
            <a:ext cx="45501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Uses multispectral imaging at various phase angles to search for natural satellites and dust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Could be signs of frequent comet impacts</a:t>
            </a:r>
          </a:p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Determines shape and pole position of asteroid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600" y="1379575"/>
            <a:ext cx="3698626" cy="24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2: Descent Into Lower Orbits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768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Completes global mapping through high-resolution stereo and multispectral imaging</a:t>
            </a:r>
          </a:p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Measures gravity field to determine density and estimate interior porosity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375" y="1406620"/>
            <a:ext cx="3392726" cy="252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Stage 2: Descent Into Lower Orbits 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Creates a high-resolution representation of the surface during a low flyover</a:t>
            </a:r>
          </a:p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Measures hydrogen abundance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-24880" r="16655"/>
          <a:stretch/>
        </p:blipFill>
        <p:spPr>
          <a:xfrm>
            <a:off x="4784600" y="1736025"/>
            <a:ext cx="4196798" cy="2832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Stage 3: Landed Package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3000">
                <a:solidFill>
                  <a:srgbClr val="D9D9D9"/>
                </a:solidFill>
              </a:rPr>
              <a:t>Measures abundance of 20 elements including C and H concentrations</a:t>
            </a:r>
          </a:p>
          <a:p>
            <a:pPr marL="457200" lvl="0" indent="-4191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3000">
                <a:solidFill>
                  <a:srgbClr val="D9D9D9"/>
                </a:solidFill>
              </a:rPr>
              <a:t>Measures physical and mechanical properties of asteroid’s regolith</a:t>
            </a:r>
          </a:p>
          <a:p>
            <a:pPr marL="457200" lvl="0" indent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we learn from AJAX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From composition measurement: </a:t>
            </a:r>
          </a:p>
          <a:p>
            <a:pPr marL="914400" lvl="1" indent="-381000" rtl="0">
              <a:spcBef>
                <a:spcPts val="0"/>
              </a:spcBef>
              <a:buClr>
                <a:srgbClr val="FFFFFF"/>
              </a:buClr>
              <a:buSzPct val="100000"/>
              <a:buChar char="○"/>
            </a:pPr>
            <a:r>
              <a:rPr lang="en" sz="2400">
                <a:solidFill>
                  <a:schemeClr val="lt2"/>
                </a:solidFill>
              </a:rPr>
              <a:t>Trojans’ possible role in delivering prebiotic materials to terrestrial planets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From regolith and porosity measurements:</a:t>
            </a:r>
          </a:p>
          <a:p>
            <a:pPr marL="914400" lvl="1" indent="-381000" rtl="0">
              <a:spcBef>
                <a:spcPts val="0"/>
              </a:spcBef>
              <a:buClr>
                <a:schemeClr val="lt2"/>
              </a:buClr>
              <a:buSzPct val="100000"/>
              <a:buChar char="○"/>
            </a:pPr>
            <a:r>
              <a:rPr lang="en" sz="2400">
                <a:solidFill>
                  <a:schemeClr val="lt2"/>
                </a:solidFill>
              </a:rPr>
              <a:t>How planetesimals form and merge into planets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Sustainability on Earth as a Result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Would provide knowledge of planetary origins along with:</a:t>
            </a:r>
          </a:p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The source of volatiles such as: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Nitrogen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Water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Carbon Dioxide</a:t>
            </a:r>
          </a:p>
          <a:p>
            <a:pPr marL="914400" lvl="1" indent="-38100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Organics on terrestrial planets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Sustainability as a Result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73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2400">
                <a:solidFill>
                  <a:srgbClr val="EFEFEF"/>
                </a:solidFill>
              </a:rPr>
              <a:t>Knowing how volatiles were formed can help learn about avoiding their destruction on Earth</a:t>
            </a:r>
          </a:p>
          <a:p>
            <a:pPr marL="457200" lvl="0" indent="-3810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2400">
                <a:solidFill>
                  <a:srgbClr val="EFEFEF"/>
                </a:solidFill>
              </a:rPr>
              <a:t>Could teach us about simulating the formation of these volatiles on Earth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EFEFEF"/>
              </a:solidFill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900" y="1152475"/>
            <a:ext cx="3763625" cy="269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39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Group of asteroids that have the same orbit as Jupiter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Two stable La Grange points 60⁰ ahead (Trojans) and 60⁰ behind (Greeks)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D9D9D9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342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Benefits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3000">
                <a:solidFill>
                  <a:srgbClr val="EFEFEF"/>
                </a:solidFill>
              </a:rPr>
              <a:t>Learning about how we came about and why</a:t>
            </a:r>
          </a:p>
          <a:p>
            <a:pPr marL="457200" lvl="0" indent="-4191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3000">
                <a:solidFill>
                  <a:srgbClr val="EFEFEF"/>
                </a:solidFill>
              </a:rPr>
              <a:t>Good return on investment </a:t>
            </a:r>
          </a:p>
          <a:p>
            <a:pPr marL="457200" lvl="0" indent="-41910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3000">
                <a:solidFill>
                  <a:srgbClr val="EFEFEF"/>
                </a:solidFill>
              </a:rPr>
              <a:t>High quality pictures and data of an unexplored area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They have orbits a little over 5 AU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6,704 found as of now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Possibly over 1 million over 1km diameter and average rotational period of 11.2 hours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These numbers are our best estimates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⅕ the mass of the asteroid belt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2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06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They have orbits a little over 5 AU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6,704 found as of now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Possibly over 1 million over 1km diameter and average rotational period of 11.2 hours</a:t>
            </a:r>
          </a:p>
          <a:p>
            <a:pPr marL="457200" lvl="0" indent="-3810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These numbers are our best estimates</a:t>
            </a:r>
          </a:p>
          <a:p>
            <a:pPr marL="457200" lvl="0" indent="-381000" rtl="0">
              <a:spcBef>
                <a:spcPts val="0"/>
              </a:spcBef>
              <a:buClr>
                <a:schemeClr val="lt2"/>
              </a:buClr>
              <a:buSzPct val="100000"/>
              <a:buChar char="●"/>
            </a:pPr>
            <a:r>
              <a:rPr lang="en" sz="2400">
                <a:solidFill>
                  <a:schemeClr val="lt2"/>
                </a:solidFill>
              </a:rPr>
              <a:t>⅕ the mass of the asteroid belt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lt2"/>
              </a:solidFill>
            </a:endParaRP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06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Most are D-type asteroids 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Low albedo (~0.04)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Reddish electromagnetic spectrum. 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Composed of: organic rich silicates, carbon, anhydrous silicates and maybe ice in the center.</a:t>
            </a:r>
          </a:p>
          <a:p>
            <a:pPr marL="457200" lvl="0" indent="-38100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No probes have been sent to examine them yet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Most are D-type asteroids 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Low albedo (~0.04)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Reddish electromagnetic spectrum.  </a:t>
            </a:r>
          </a:p>
          <a:p>
            <a:pPr marL="914400" lvl="1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Composed of: organic rich silicates, carbon, anhydrous silicates and maybe ice in the center.</a:t>
            </a:r>
          </a:p>
          <a:p>
            <a:pPr marL="457200" lvl="0" indent="-381000" rtl="0">
              <a:spcBef>
                <a:spcPts val="0"/>
              </a:spcBef>
              <a:buClr>
                <a:srgbClr val="D9D9D9"/>
              </a:buClr>
              <a:buSzPct val="100000"/>
            </a:pPr>
            <a:r>
              <a:rPr lang="en" sz="2400">
                <a:solidFill>
                  <a:srgbClr val="D9D9D9"/>
                </a:solidFill>
              </a:rPr>
              <a:t>No probes have been sent to examine them yet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118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Theories of Trojan Asteroids Formation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1: Jupiter Capture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2: Kuiper Belt and Planetary Migration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118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Theories of Trojan Asteroids Formation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1: Jupiter Capture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2: Kuiper Belt and Planetary Migration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118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Theories of Trojan Asteroids Formation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1: Jupiter Capture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D9D9D9"/>
                </a:solidFill>
              </a:rPr>
              <a:t>Theory 2: Kuiper Belt and Planetary Migration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xmlns:p14="http://schemas.microsoft.com/office/powerpoint/2010/main" spd="slow" advTm="15000"/>
    </mc:Fallback>
  </mc:AlternateContent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Macintosh PowerPoint</Application>
  <PresentationFormat>On-screen Show (16:9)</PresentationFormat>
  <Paragraphs>83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Proxima Nova</vt:lpstr>
      <vt:lpstr>Alfa Slab One</vt:lpstr>
      <vt:lpstr>Gameday</vt:lpstr>
      <vt:lpstr>AJAX Mission Proposal</vt:lpstr>
      <vt:lpstr>Background</vt:lpstr>
      <vt:lpstr>Background</vt:lpstr>
      <vt:lpstr>Background</vt:lpstr>
      <vt:lpstr>Background</vt:lpstr>
      <vt:lpstr>Background</vt:lpstr>
      <vt:lpstr>Theories of Trojan Asteroids Formation</vt:lpstr>
      <vt:lpstr>Theories of Trojan Asteroids Formation</vt:lpstr>
      <vt:lpstr>Theories of Trojan Asteroids Formation</vt:lpstr>
      <vt:lpstr>What we can learn: Formation of planets</vt:lpstr>
      <vt:lpstr>What we can learn: Terrestrial Materials</vt:lpstr>
      <vt:lpstr>AJAX’s Focused Payload Addresses:</vt:lpstr>
      <vt:lpstr>Stage 1: Initial Approach</vt:lpstr>
      <vt:lpstr>Stage 2: Descent Into Lower Orbits</vt:lpstr>
      <vt:lpstr>Stage 2: Descent Into Lower Orbits </vt:lpstr>
      <vt:lpstr>Stage 3: Landed Package</vt:lpstr>
      <vt:lpstr>What we learn from AJAX</vt:lpstr>
      <vt:lpstr>Sustainability on Earth as a Result</vt:lpstr>
      <vt:lpstr>Sustainability as a Result</vt:lpstr>
      <vt:lpstr>Other Benefits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AJAX Mission Proposal</dc:title>
  <cp:lastModifiedBy>Negatwa Tewodros</cp:lastModifiedBy>
  <cp:revision>1</cp:revision>
  <dcterms:modified xsi:type="dcterms:W3CDTF">2017-10-18T23:09:26Z</dcterms:modified>
</cp:coreProperties>
</file>