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 sz="1100"/>
              <a:t>
</a:t>
            </a:r>
          </a:p>
          <a:p>
            <a:endParaRPr lang="en" sz="1100"/>
          </a:p>
          <a:p>
            <a:endParaRPr lang="en" sz="1100"/>
          </a:p>
          <a:p>
            <a:endParaRPr lang="en" sz="1100"/>
          </a:p>
          <a:p>
            <a:endParaRPr lang="en" sz="1100"/>
          </a:p>
          <a:p>
            <a:endParaRPr lang="en" sz="1100"/>
          </a:p>
          <a:p>
            <a:endParaRPr lang="en" sz="1100"/>
          </a:p>
          <a:p>
            <a:endParaRPr lang="en" sz="1100"/>
          </a:p>
        </p:txBody>
      </p:sp>
    </p:spTree>
    <p:extLst>
      <p:ext uri="{BB962C8B-B14F-4D97-AF65-F5344CB8AC3E}">
        <p14:creationId xmlns:p14="http://schemas.microsoft.com/office/powerpoint/2010/main" val="10580846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WISE surveys entire sky in 6 months, will be able to identify Jupiter-sized bodies at distances of about 10^4 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ICE flew through the tail of Giacobini-Zinner</a:t>
            </a:r>
          </a:p>
          <a:p>
            <a:pPr lvl="0" rtl="0">
              <a:buNone/>
            </a:pPr>
            <a:r>
              <a:rPr lang="en"/>
              <a:t>Rosetta orbits 67P for 17 months; heat is a big concern; will enter orbit and land a probe on it in 2014</a:t>
            </a:r>
          </a:p>
          <a:p>
            <a:endParaRPr lang="e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914400" lvl="1" indent="-298450" rtl="0">
              <a:lnSpc>
                <a:spcPct val="115000"/>
              </a:lnSpc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/>
              <a:t>Aerogel Dust Collector</a:t>
            </a:r>
          </a:p>
          <a:p>
            <a:pPr marL="1371600" lvl="2" indent="-298450" rtl="0">
              <a:lnSpc>
                <a:spcPct val="115000"/>
              </a:lnSpc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en"/>
              <a:t>1000 cm^2 for interstellar dust and 1000 cm^2 for cometary dust</a:t>
            </a:r>
          </a:p>
          <a:p>
            <a:pPr marL="1371600" lvl="2" indent="-298450" rtl="0">
              <a:lnSpc>
                <a:spcPct val="115000"/>
              </a:lnSpc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en"/>
              <a:t>Dust sticks; no other mechanism but exposure</a:t>
            </a:r>
          </a:p>
          <a:p>
            <a:pPr marL="914400" lvl="1" indent="-298450" rtl="0">
              <a:lnSpc>
                <a:spcPct val="115000"/>
              </a:lnSpc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/>
              <a:t>Cometary and Interstellar Dust Analyzer</a:t>
            </a:r>
          </a:p>
          <a:p>
            <a:pPr marL="1371600" lvl="2" indent="-298450" rtl="0">
              <a:lnSpc>
                <a:spcPct val="115000"/>
              </a:lnSpc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en"/>
              <a:t>Immediate analysis of samples</a:t>
            </a:r>
          </a:p>
          <a:p>
            <a:pPr marL="1371600" lvl="2" indent="-298450" rtl="0">
              <a:lnSpc>
                <a:spcPct val="115000"/>
              </a:lnSpc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en"/>
              <a:t>Has flown on multiple missions (Giotto, two Vega)</a:t>
            </a:r>
          </a:p>
          <a:p>
            <a:pPr marL="1371600" lvl="2" indent="-298450" rtl="0">
              <a:lnSpc>
                <a:spcPct val="115000"/>
              </a:lnSpc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en"/>
              <a:t>Mass spectrometer</a:t>
            </a:r>
          </a:p>
          <a:p>
            <a:endParaRPr lang="e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Theory about the oort cloud having a brown dwarf inside it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512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1pPr>
            <a:lvl2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2pPr>
            <a:lvl3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3pPr>
            <a:lvl4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4pPr>
            <a:lvl5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5pPr>
            <a:lvl6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6pPr>
            <a:lvl7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7pPr>
            <a:lvl8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8pPr>
            <a:lvl9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en">
                <a:solidFill>
                  <a:srgbClr val="FFFFFF"/>
                </a:solidFill>
              </a:rPr>
              <a:t>The Edge of the Solar System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-186950" y="454300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>
                <a:solidFill>
                  <a:srgbClr val="FFFFFF"/>
                </a:solidFill>
              </a:rPr>
              <a:t>The Oort Cloud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Is Our Sun a Binary Star?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System found with materials for terrestrial planets</a:t>
            </a:r>
          </a:p>
          <a:p>
            <a: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Like Earth... </a:t>
            </a:r>
          </a:p>
          <a:p>
            <a:endParaRPr lang="en"/>
          </a:p>
          <a:p>
            <a:endParaRPr lang="en"/>
          </a:p>
        </p:txBody>
      </p:sp>
      <p:sp>
        <p:nvSpPr>
          <p:cNvPr id="111" name="Shape 111"/>
          <p:cNvSpPr/>
          <p:nvPr/>
        </p:nvSpPr>
        <p:spPr>
          <a:xfrm>
            <a:off x="687725" y="3485518"/>
            <a:ext cx="7473094" cy="29382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Unrealistic! 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461721" y="1946412"/>
            <a:ext cx="8244793" cy="459251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Realistic! 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182259" y="1896999"/>
            <a:ext cx="8469503" cy="47349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Does Our Solar Companion Exist?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Efforts using gravitational pull have been unsuccessful 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Last success was Neptune in 1846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Use data from comet orbits</a:t>
            </a:r>
          </a:p>
          <a:p>
            <a: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Only 82 well studied comets</a:t>
            </a:r>
          </a:p>
          <a:p>
            <a:endParaRPr lang="en"/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33333"/>
              <a:buFont typeface="Arial"/>
              <a:buChar char="•"/>
            </a:pPr>
            <a:r>
              <a:rPr lang="en"/>
              <a:t>Conflicting evidence over Jovian Body location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inside or next to oort cloud?</a:t>
            </a:r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</p:txBody>
      </p:sp>
      <p:sp>
        <p:nvSpPr>
          <p:cNvPr id="132" name="Shape 132"/>
          <p:cNvSpPr/>
          <p:nvPr/>
        </p:nvSpPr>
        <p:spPr>
          <a:xfrm>
            <a:off x="6363437" y="2483979"/>
            <a:ext cx="2064345" cy="206434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Applicable Technologies	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165799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Infrared Imaging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Wide-Field IR Survey Explorer (WISE, 2009)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IR Astronomical Satellite (IRAS, 1983)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33333"/>
              <a:buFont typeface="Arial"/>
              <a:buChar char="•"/>
            </a:pPr>
            <a:r>
              <a:rPr lang="en"/>
              <a:t>Astrometric Microlensing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33333"/>
              <a:buFont typeface="Arial"/>
              <a:buChar char="•"/>
            </a:pPr>
            <a:r>
              <a:rPr lang="en"/>
              <a:t>Orbital Trajectory Anomalies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33333"/>
              <a:buFont typeface="Arial"/>
              <a:buChar char="•"/>
            </a:pPr>
            <a:r>
              <a:rPr lang="en"/>
              <a:t>Solar Sails</a:t>
            </a:r>
          </a:p>
        </p:txBody>
      </p:sp>
      <p:sp>
        <p:nvSpPr>
          <p:cNvPr id="139" name="Shape 139"/>
          <p:cNvSpPr/>
          <p:nvPr/>
        </p:nvSpPr>
        <p:spPr>
          <a:xfrm>
            <a:off x="4876800" y="2819207"/>
            <a:ext cx="3810000" cy="2876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Past and Future Comet Missions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Halley's Comet Revolution, 1986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Five international satellites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Rosetta (ESA), 2004-Present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Stardust, 2004-2011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Deep Impact, 2005-2011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High Resolution and Medium Resolution Imagers (HRI and MRI)</a:t>
            </a:r>
          </a:p>
          <a:p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ln w="952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ROCCET:</a:t>
            </a:r>
          </a:p>
          <a:p>
            <a:pPr>
              <a:buNone/>
            </a:pPr>
            <a:r>
              <a:rPr lang="en" sz="2400"/>
              <a:t>Researching an Oort Cloud Comet: Examination and Tracking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215510" y="1947332"/>
            <a:ext cx="4924499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Tracking device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Impactor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Aerogel dust collectors and analyzers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Sample return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Mass spectrometer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HRI and MRI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Solar panel</a:t>
            </a:r>
          </a:p>
        </p:txBody>
      </p:sp>
      <p:sp>
        <p:nvSpPr>
          <p:cNvPr id="152" name="Shape 152"/>
          <p:cNvSpPr/>
          <p:nvPr/>
        </p:nvSpPr>
        <p:spPr>
          <a:xfrm>
            <a:off x="5330498" y="1947332"/>
            <a:ext cx="3307962" cy="222435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3" name="Shape 153"/>
          <p:cNvSpPr/>
          <p:nvPr/>
        </p:nvSpPr>
        <p:spPr>
          <a:xfrm>
            <a:off x="5412854" y="4376882"/>
            <a:ext cx="3143250" cy="21907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4" name="Shape 154"/>
          <p:cNvSpPr txBox="1"/>
          <p:nvPr/>
        </p:nvSpPr>
        <p:spPr>
          <a:xfrm>
            <a:off x="1718462" y="5933275"/>
            <a:ext cx="3498300" cy="595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Top: Deep Impact's impactor</a:t>
            </a:r>
          </a:p>
          <a:p>
            <a:pPr>
              <a:buNone/>
            </a:pPr>
            <a:r>
              <a:rPr lang="en"/>
              <a:t>Bottom: Stardust aerogel dust collectors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ROCCET's Mission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After ROCCET has been built, we will find an Oort Cloud Comet that is approaching the sun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Launch ROCCET so it lands on comet before it reaches the sun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Take sample and return it to Earth before comet gets too close to sun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ROCCET will stay on comet while it circles sun and track its path as it continues to the outer solar system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Cost of Mission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Deep Impact: $267 million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NASA considers this a low cost mission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33333"/>
              <a:buFont typeface="Arial"/>
              <a:buChar char="•"/>
            </a:pPr>
            <a:r>
              <a:rPr lang="en">
                <a:solidFill>
                  <a:srgbClr val="191919"/>
                </a:solidFill>
              </a:rPr>
              <a:t>STARDust: $300 million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33333"/>
              <a:buFont typeface="Arial"/>
              <a:buChar char="•"/>
            </a:pPr>
            <a:r>
              <a:rPr lang="en"/>
              <a:t>NASA's yearly budget: $18.4 billion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33333"/>
              <a:buFont typeface="Arial"/>
              <a:buChar char="•"/>
            </a:pPr>
            <a:r>
              <a:rPr lang="en"/>
              <a:t>Mission estimate: $325 million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1.6% of NASA's yearly budget</a:t>
            </a:r>
          </a:p>
          <a:p>
            <a:pPr marL="0" lvl="0" indent="0" rtl="0">
              <a:buNone/>
            </a:pPr>
            <a:r>
              <a:rPr lang="en"/>
              <a:t>	</a:t>
            </a:r>
          </a:p>
          <a:p>
            <a:pPr marL="0" lvl="0" indent="0">
              <a:buNone/>
            </a:pPr>
            <a:r>
              <a:rPr lang="en" b="1"/>
              <a:t>In conclusion, we will be gaining lots of scientific information for relatively little cost!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/>
              <a:t>What is the Oort Cloud?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2"/>
              </a:buClr>
              <a:buSzPct val="208333"/>
              <a:buFont typeface="Arial"/>
              <a:buChar char="•"/>
            </a:pPr>
            <a:r>
              <a:rPr lang="en" sz="2400"/>
              <a:t>Spherical area between 5,000 and 100,000 AU from the sun (Kuiper belt ends at 55 AU)</a:t>
            </a:r>
          </a:p>
          <a:p>
            <a:pPr marL="457200" lvl="0" indent="-419100" rtl="0">
              <a:buClr>
                <a:schemeClr val="dk2"/>
              </a:buClr>
              <a:buSzPct val="208333"/>
              <a:buFont typeface="Arial"/>
              <a:buChar char="•"/>
            </a:pPr>
            <a:r>
              <a:rPr lang="en" sz="2400">
                <a:solidFill>
                  <a:srgbClr val="191919"/>
                </a:solidFill>
              </a:rPr>
              <a:t>Proxima Centauri is 270,000 AU from sun</a:t>
            </a:r>
          </a:p>
          <a:p>
            <a:pPr marL="457200" lvl="0" indent="-419100" rtl="0">
              <a:buClr>
                <a:schemeClr val="dk2"/>
              </a:buClr>
              <a:buSzPct val="208333"/>
              <a:buFont typeface="Arial"/>
              <a:buChar char="•"/>
            </a:pPr>
            <a:r>
              <a:rPr lang="en" sz="2400"/>
              <a:t>Contains between 0.1 and 2 trillion comets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08333"/>
              <a:buFont typeface="Arial"/>
              <a:buChar char="•"/>
            </a:pPr>
            <a:r>
              <a:rPr lang="en" sz="2400"/>
              <a:t>Distance between Oort Cloud Comets: 50-500 million km (0.33-3.33 AU)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08333"/>
              <a:buFont typeface="Arial"/>
              <a:buChar char="•"/>
            </a:pPr>
            <a:r>
              <a:rPr lang="en" sz="2400"/>
              <a:t>Surface temp. in Oort Cloud ~5-6 K 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     (Kuiper belt 30-60 K)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08333"/>
              <a:buFont typeface="Arial"/>
              <a:buChar char="•"/>
            </a:pPr>
            <a:r>
              <a:rPr lang="en" sz="2400"/>
              <a:t>Named after Jan Oort</a:t>
            </a:r>
          </a:p>
          <a:p>
            <a:endParaRPr lang="en" sz="2400"/>
          </a:p>
        </p:txBody>
      </p:sp>
      <p:sp>
        <p:nvSpPr>
          <p:cNvPr id="56" name="Shape 56"/>
          <p:cNvSpPr/>
          <p:nvPr/>
        </p:nvSpPr>
        <p:spPr>
          <a:xfrm>
            <a:off x="6407418" y="4131750"/>
            <a:ext cx="2435881" cy="24358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-1993" y="-27494"/>
            <a:ext cx="9166475" cy="69129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/>
              <a:t>Oort Cloud Comets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12 comets per year leave Oort Cloud to become long-range comets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Pushed out by large molecular clouds, passing stars, or tidal interactions with Milky Way's disc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5 of these enter inner solar system per year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It takes thousands of years for them to orbit the sun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Orbital velocities of Oort Cloud Comets: ~0.2 km/s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Comet composition: equal parts non-volatile solids and volatile ices</a:t>
            </a:r>
          </a:p>
          <a:p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74" name="Shape 74"/>
          <p:cNvSpPr/>
          <p:nvPr/>
        </p:nvSpPr>
        <p:spPr>
          <a:xfrm>
            <a:off x="0" y="0"/>
            <a:ext cx="9113413" cy="681781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Origin of Oort Cloud Comets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064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800">
                <a:solidFill>
                  <a:srgbClr val="191919"/>
                </a:solidFill>
              </a:rPr>
              <a:t>Could have formed near gas giants and slowly migrated outward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800">
                <a:solidFill>
                  <a:srgbClr val="191919"/>
                </a:solidFill>
              </a:rPr>
              <a:t>Others believe 30% came </a:t>
            </a:r>
          </a:p>
          <a:p>
            <a:pPr lvl="0" rtl="0">
              <a:buNone/>
            </a:pPr>
            <a:r>
              <a:rPr lang="en" sz="2800">
                <a:solidFill>
                  <a:srgbClr val="191919"/>
                </a:solidFill>
              </a:rPr>
              <a:t>     from Kuiper Belt</a:t>
            </a:r>
          </a:p>
          <a:p>
            <a:pPr marL="457200" lvl="0" indent="-4064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800">
                <a:solidFill>
                  <a:srgbClr val="191919"/>
                </a:solidFill>
              </a:rPr>
              <a:t>“It is likely that over 90% </a:t>
            </a:r>
          </a:p>
          <a:p>
            <a:pPr lvl="0" rtl="0">
              <a:buNone/>
            </a:pPr>
            <a:r>
              <a:rPr lang="en" sz="2800">
                <a:solidFill>
                  <a:srgbClr val="191919"/>
                </a:solidFill>
              </a:rPr>
              <a:t>     of the observed Oort </a:t>
            </a:r>
          </a:p>
          <a:p>
            <a:pPr lvl="0" rtl="0">
              <a:buNone/>
            </a:pPr>
            <a:r>
              <a:rPr lang="en" sz="2800">
                <a:solidFill>
                  <a:srgbClr val="191919"/>
                </a:solidFill>
              </a:rPr>
              <a:t>     Cloud Comets have an </a:t>
            </a:r>
          </a:p>
          <a:p>
            <a:pPr lvl="0" rtl="0">
              <a:buNone/>
            </a:pPr>
            <a:r>
              <a:rPr lang="en" sz="2800">
                <a:solidFill>
                  <a:srgbClr val="191919"/>
                </a:solidFill>
              </a:rPr>
              <a:t>     extrasolar origin” - H. Levison</a:t>
            </a:r>
          </a:p>
        </p:txBody>
      </p:sp>
      <p:sp>
        <p:nvSpPr>
          <p:cNvPr id="81" name="Shape 81"/>
          <p:cNvSpPr/>
          <p:nvPr/>
        </p:nvSpPr>
        <p:spPr>
          <a:xfrm>
            <a:off x="5840893" y="2670974"/>
            <a:ext cx="2845906" cy="38014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2" name="Shape 82"/>
          <p:cNvSpPr txBox="1"/>
          <p:nvPr/>
        </p:nvSpPr>
        <p:spPr>
          <a:xfrm>
            <a:off x="3809893" y="6015262"/>
            <a:ext cx="2030999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1800"/>
              <a:t>Comet West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Binary Star Systems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ln w="9525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Primordial star cloud splits into two distinct parts with different gravitational areas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Comprise 46% of star systems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55% of star systems have at least two stars</a:t>
            </a:r>
          </a:p>
          <a:p>
            <a:endParaRPr lang="en"/>
          </a:p>
        </p:txBody>
      </p:sp>
      <p:sp>
        <p:nvSpPr>
          <p:cNvPr id="89" name="Shape 89"/>
          <p:cNvSpPr/>
          <p:nvPr/>
        </p:nvSpPr>
        <p:spPr>
          <a:xfrm>
            <a:off x="457200" y="3984253"/>
            <a:ext cx="2857500" cy="258337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0" name="Shape 90"/>
          <p:cNvSpPr/>
          <p:nvPr/>
        </p:nvSpPr>
        <p:spPr>
          <a:xfrm>
            <a:off x="3314700" y="3956115"/>
            <a:ext cx="2828224" cy="26396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91" name="Shape 91"/>
          <p:cNvSpPr/>
          <p:nvPr/>
        </p:nvSpPr>
        <p:spPr>
          <a:xfrm>
            <a:off x="6005224" y="3956115"/>
            <a:ext cx="2595854" cy="256188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Binary Star System 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309788" y="1930579"/>
            <a:ext cx="8461440" cy="480216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Brown Dwarf Binary Systems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08333"/>
              <a:buFont typeface="Arial"/>
              <a:buChar char="•"/>
            </a:pPr>
            <a:r>
              <a:rPr lang="en" sz="2400"/>
              <a:t>Examples </a:t>
            </a:r>
          </a:p>
          <a:p>
            <a: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>
                <a:solidFill>
                  <a:srgbClr val="333333"/>
                </a:solidFill>
              </a:rPr>
              <a:t>L</a:t>
            </a:r>
            <a:r>
              <a:rPr lang="en">
                <a:solidFill>
                  <a:srgbClr val="000000"/>
                </a:solidFill>
              </a:rPr>
              <a:t>HS 2397a</a:t>
            </a:r>
          </a:p>
          <a:p>
            <a: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>
                <a:solidFill>
                  <a:srgbClr val="000000"/>
                </a:solidFill>
              </a:rPr>
              <a:t>2.96 AU apart, brown dwarf as companion star</a:t>
            </a:r>
          </a:p>
          <a:p>
            <a:endParaRPr lang="en">
              <a:solidFill>
                <a:srgbClr val="000000"/>
              </a:solidFill>
            </a:endParaRPr>
          </a:p>
          <a:p>
            <a: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G196-3</a:t>
            </a:r>
          </a:p>
          <a:p>
            <a: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>
                <a:solidFill>
                  <a:srgbClr val="000000"/>
                </a:solidFill>
              </a:rPr>
              <a:t>300 AU apart, brown dwarf companion size of Jupiter </a:t>
            </a:r>
          </a:p>
          <a:p>
            <a: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Likelihood of brown dwarf solar companions increases as star distance increases </a:t>
            </a:r>
          </a:p>
          <a:p>
            <a:pPr marL="13716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On-screen Show (4:3)</PresentationFormat>
  <Paragraphs>106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/>
      <vt:lpstr/>
      <vt:lpstr>The Oort Cloud</vt:lpstr>
      <vt:lpstr>What is the Oort Cloud?</vt:lpstr>
      <vt:lpstr>PowerPoint Presentation</vt:lpstr>
      <vt:lpstr>Oort Cloud Comets</vt:lpstr>
      <vt:lpstr>PowerPoint Presentation</vt:lpstr>
      <vt:lpstr>Origin of Oort Cloud Comets</vt:lpstr>
      <vt:lpstr>Binary Star Systems</vt:lpstr>
      <vt:lpstr>Binary Star System </vt:lpstr>
      <vt:lpstr>Brown Dwarf Binary Systems</vt:lpstr>
      <vt:lpstr>Is Our Sun a Binary Star?</vt:lpstr>
      <vt:lpstr>Unrealistic! </vt:lpstr>
      <vt:lpstr>Realistic! </vt:lpstr>
      <vt:lpstr>Does Our Solar Companion Exist?</vt:lpstr>
      <vt:lpstr>Applicable Technologies </vt:lpstr>
      <vt:lpstr>Past and Future Comet Missions</vt:lpstr>
      <vt:lpstr>ROCCET: Researching an Oort Cloud Comet: Examination and Tracking</vt:lpstr>
      <vt:lpstr>ROCCET's Mission</vt:lpstr>
      <vt:lpstr>Cost of Mission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Oort Cloud</dc:title>
  <dc:creator>Lizzy</dc:creator>
  <cp:lastModifiedBy>Lizzy</cp:lastModifiedBy>
  <cp:revision>1</cp:revision>
  <dcterms:modified xsi:type="dcterms:W3CDTF">2012-05-01T03:18:28Z</dcterms:modified>
</cp:coreProperties>
</file>